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60" r:id="rId6"/>
    <p:sldId id="258" r:id="rId7"/>
    <p:sldId id="261" r:id="rId8"/>
    <p:sldId id="276" r:id="rId9"/>
    <p:sldId id="263" r:id="rId10"/>
    <p:sldId id="264" r:id="rId11"/>
    <p:sldId id="277" r:id="rId12"/>
    <p:sldId id="262" r:id="rId13"/>
    <p:sldId id="265" r:id="rId14"/>
    <p:sldId id="266" r:id="rId15"/>
    <p:sldId id="278" r:id="rId16"/>
    <p:sldId id="267" r:id="rId17"/>
    <p:sldId id="269" r:id="rId18"/>
    <p:sldId id="270" r:id="rId19"/>
    <p:sldId id="275" r:id="rId20"/>
    <p:sldId id="279" r:id="rId21"/>
    <p:sldId id="271" r:id="rId22"/>
    <p:sldId id="273" r:id="rId23"/>
    <p:sldId id="272" r:id="rId24"/>
    <p:sldId id="274" r:id="rId25"/>
    <p:sldId id="281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 smtClean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 smtClean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3E3719-5459-4EF4-BEFF-E14C8DD4E8A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55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5BBF4-6D36-4D08-A073-B5935CCB312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03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7BCCB-37AE-435C-8CEC-406D8B1FEC9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45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E6152-AB56-48B7-8E7D-01810BFCE86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98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FD85E-B8C5-4FD6-AA30-3EE5BC025DC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15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34ACA-F2A3-45AF-9B89-C96D1C62E8E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10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F6C05-8CFB-47C6-9303-B5C235F6E82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99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79CA8-9A0F-45F8-9328-6A7534690EC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2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0B5FE-490D-4370-8E36-23EEE48B80E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74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F1F82-95C0-42FB-8757-B76DCEE4F25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63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D93DE-7979-4466-88FD-2EC92B0AD54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82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473075"/>
            <a:ext cx="8153400" cy="5394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A8D267-C7CE-458D-B2F7-4A436A582B0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5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D01394-EBC6-48AC-BB3D-5466C4B96193}" type="datetimeFigureOut">
              <a:rPr lang="en-CA" smtClean="0"/>
              <a:pPr/>
              <a:t>18/05/2016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06E79FF-B1FC-402A-96DD-AE66B27B1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 smtClean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 smtClean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9BF9B3-2BF2-4F59-8FB9-5712D60B00D7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202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mPTM965-1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KINGDOM PORIFERA &amp; CNIDARIA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Internal</a:t>
            </a:r>
            <a:r>
              <a:rPr lang="fr-FR" dirty="0"/>
              <a:t> Transport – diffusion </a:t>
            </a:r>
            <a:endParaRPr lang="fr-FR" dirty="0" smtClean="0"/>
          </a:p>
          <a:p>
            <a:r>
              <a:rPr lang="fr-FR" dirty="0" smtClean="0"/>
              <a:t>Respiration </a:t>
            </a:r>
            <a:r>
              <a:rPr lang="fr-FR" dirty="0"/>
              <a:t>– diffusion </a:t>
            </a:r>
            <a:endParaRPr lang="fr-FR" dirty="0" smtClean="0"/>
          </a:p>
          <a:p>
            <a:r>
              <a:rPr lang="fr-FR" dirty="0" err="1" smtClean="0"/>
              <a:t>Excretion</a:t>
            </a:r>
            <a:r>
              <a:rPr lang="fr-FR" dirty="0" smtClean="0"/>
              <a:t> </a:t>
            </a:r>
            <a:r>
              <a:rPr lang="fr-FR" dirty="0"/>
              <a:t>– diffusion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67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REPRODUCTION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Water current also transports gametes or larvae out of the sponge’s body</a:t>
            </a:r>
          </a:p>
          <a:p>
            <a:r>
              <a:rPr lang="en-CA" dirty="0" smtClean="0"/>
              <a:t>Eggs are kept inside the body wall of the sponge, sperm are released into the open water </a:t>
            </a:r>
          </a:p>
          <a:p>
            <a:r>
              <a:rPr lang="en-CA" dirty="0" smtClean="0"/>
              <a:t>The sperm is taken out of the water by another sponge, picked up by </a:t>
            </a:r>
            <a:r>
              <a:rPr lang="en-CA" dirty="0" err="1" smtClean="0"/>
              <a:t>amebocytes</a:t>
            </a:r>
            <a:r>
              <a:rPr lang="en-CA" dirty="0" smtClean="0"/>
              <a:t> which transport the sperm to the eggs, where fertilization occurs</a:t>
            </a:r>
          </a:p>
          <a:p>
            <a:r>
              <a:rPr lang="en-CA" dirty="0" smtClean="0"/>
              <a:t>The zygote produced develops into a larva and is then released into the water where it swims and is carried by currents for a time before settling down and growing into a new sponge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REPRODUCTION cont’d...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4138" y="1459478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Sponges reproduce asexually and sexually</a:t>
            </a:r>
          </a:p>
          <a:p>
            <a:r>
              <a:rPr lang="en-CA" b="1" dirty="0" err="1" smtClean="0"/>
              <a:t>Gemmules</a:t>
            </a:r>
            <a:r>
              <a:rPr lang="en-CA" dirty="0" smtClean="0"/>
              <a:t> are sphere shaped collections of </a:t>
            </a:r>
            <a:r>
              <a:rPr lang="en-CA" dirty="0" err="1" smtClean="0"/>
              <a:t>amebocytes</a:t>
            </a:r>
            <a:r>
              <a:rPr lang="en-CA" dirty="0" smtClean="0"/>
              <a:t> surrounded by </a:t>
            </a:r>
            <a:r>
              <a:rPr lang="en-CA" dirty="0" err="1" smtClean="0"/>
              <a:t>spicules</a:t>
            </a:r>
            <a:r>
              <a:rPr lang="en-CA" dirty="0" smtClean="0"/>
              <a:t>, they can survive long periods of freezing temperatures and drought (freshwater sponges)</a:t>
            </a:r>
          </a:p>
          <a:p>
            <a:r>
              <a:rPr lang="en-CA" dirty="0" smtClean="0"/>
              <a:t>When conditions are </a:t>
            </a:r>
            <a:r>
              <a:rPr lang="en-CA" dirty="0" err="1" smtClean="0"/>
              <a:t>favorable</a:t>
            </a:r>
            <a:r>
              <a:rPr lang="en-CA" dirty="0" smtClean="0"/>
              <a:t> again </a:t>
            </a:r>
            <a:r>
              <a:rPr lang="en-CA" dirty="0" err="1" smtClean="0"/>
              <a:t>gemmules</a:t>
            </a:r>
            <a:r>
              <a:rPr lang="en-CA" dirty="0" smtClean="0"/>
              <a:t>  grow into new sponges</a:t>
            </a:r>
          </a:p>
          <a:p>
            <a:r>
              <a:rPr lang="en-CA" dirty="0" smtClean="0"/>
              <a:t>Sponges reproduce asexually by </a:t>
            </a:r>
            <a:r>
              <a:rPr lang="en-CA" b="1" dirty="0" smtClean="0"/>
              <a:t>budding </a:t>
            </a:r>
          </a:p>
          <a:p>
            <a:r>
              <a:rPr lang="en-CA" dirty="0" smtClean="0"/>
              <a:t>Part of a sponge simply falls off the parent and grows into a new sponge</a:t>
            </a:r>
            <a:endParaRPr lang="en-CA" dirty="0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967" y="3356992"/>
            <a:ext cx="16859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MOVEMENT/SPONGES </a:t>
            </a:r>
            <a:r>
              <a:rPr lang="en-CA" dirty="0" smtClean="0"/>
              <a:t>AND THE WORLD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Sponges are sessile, they must protect themselves from enemies, they manufacture numerous compounds that are toxic</a:t>
            </a:r>
          </a:p>
          <a:p>
            <a:r>
              <a:rPr lang="en-CA" dirty="0" smtClean="0"/>
              <a:t>Researchers have found that many of these chemicals are powerful antibiotics and others act against viruses</a:t>
            </a:r>
          </a:p>
          <a:p>
            <a:r>
              <a:rPr lang="en-CA" dirty="0" smtClean="0"/>
              <a:t>Compounds have been useful in fighting leukemia, herpes, arthritis, strep </a:t>
            </a:r>
            <a:r>
              <a:rPr lang="en-CA" dirty="0" smtClean="0"/>
              <a:t>throat</a:t>
            </a:r>
          </a:p>
          <a:p>
            <a:r>
              <a:rPr lang="en-CA" dirty="0" smtClean="0">
                <a:hlinkClick r:id="rId2"/>
              </a:rPr>
              <a:t>Video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en-US" sz="3600" dirty="0" smtClean="0">
                <a:solidFill>
                  <a:srgbClr val="FFC000"/>
                </a:solidFill>
              </a:rPr>
              <a:t>Phylum </a:t>
            </a:r>
            <a:r>
              <a:rPr lang="en-US" altLang="en-US" sz="3600" dirty="0" err="1" smtClean="0">
                <a:solidFill>
                  <a:srgbClr val="FFC000"/>
                </a:solidFill>
              </a:rPr>
              <a:t>Cnidaria</a:t>
            </a:r>
            <a:r>
              <a:rPr lang="en-US" altLang="en-US" sz="3600" dirty="0" smtClean="0">
                <a:solidFill>
                  <a:srgbClr val="FFC000"/>
                </a:solidFill>
              </a:rPr>
              <a:t> </a:t>
            </a:r>
            <a:r>
              <a:rPr lang="en-US" altLang="en-US" sz="3600" dirty="0" smtClean="0">
                <a:solidFill>
                  <a:srgbClr val="FFC000"/>
                </a:solidFill>
              </a:rPr>
              <a:t>(</a:t>
            </a:r>
            <a:r>
              <a:rPr lang="en-US" altLang="en-US" sz="3600" dirty="0" err="1" smtClean="0">
                <a:solidFill>
                  <a:srgbClr val="FFC000"/>
                </a:solidFill>
              </a:rPr>
              <a:t>ni</a:t>
            </a:r>
            <a:r>
              <a:rPr lang="en-US" altLang="en-US" sz="3600" dirty="0" smtClean="0">
                <a:solidFill>
                  <a:srgbClr val="FFC000"/>
                </a:solidFill>
              </a:rPr>
              <a:t>  DARE   </a:t>
            </a:r>
            <a:r>
              <a:rPr lang="en-US" altLang="en-US" sz="3600" dirty="0" err="1" smtClean="0">
                <a:solidFill>
                  <a:srgbClr val="FFC000"/>
                </a:solidFill>
              </a:rPr>
              <a:t>ee</a:t>
            </a:r>
            <a:r>
              <a:rPr lang="en-US" altLang="en-US" sz="3600" dirty="0" smtClean="0">
                <a:solidFill>
                  <a:srgbClr val="FFC000"/>
                </a:solidFill>
              </a:rPr>
              <a:t>   uh)</a:t>
            </a:r>
            <a:br>
              <a:rPr lang="en-US" altLang="en-US" sz="3600" dirty="0" smtClean="0">
                <a:solidFill>
                  <a:srgbClr val="FFC000"/>
                </a:solidFill>
              </a:rPr>
            </a:br>
            <a:r>
              <a:rPr lang="en-US" altLang="en-US" sz="3600" dirty="0" smtClean="0">
                <a:solidFill>
                  <a:srgbClr val="FFC000"/>
                </a:solidFill>
              </a:rPr>
              <a:t>	</a:t>
            </a:r>
            <a:endParaRPr lang="en-CA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Like sponges, they have:</a:t>
            </a:r>
          </a:p>
          <a:p>
            <a:pPr lvl="1"/>
            <a:r>
              <a:rPr lang="en-US" altLang="en-US" dirty="0"/>
              <a:t>One body opening</a:t>
            </a:r>
          </a:p>
          <a:p>
            <a:pPr lvl="1"/>
            <a:r>
              <a:rPr lang="en-US" altLang="en-US" dirty="0"/>
              <a:t>Two cell layers</a:t>
            </a:r>
          </a:p>
          <a:p>
            <a:r>
              <a:rPr lang="en-US" altLang="en-US" dirty="0"/>
              <a:t>Unlike sponges:</a:t>
            </a:r>
          </a:p>
          <a:p>
            <a:pPr lvl="1"/>
            <a:r>
              <a:rPr lang="en-US" altLang="en-US" dirty="0"/>
              <a:t>Their cell layers are organized into tissues that have specific functions.</a:t>
            </a:r>
          </a:p>
          <a:p>
            <a:pPr lvl="1"/>
            <a:r>
              <a:rPr lang="en-US" altLang="en-US" dirty="0"/>
              <a:t>They have symmetry</a:t>
            </a:r>
          </a:p>
          <a:p>
            <a:endParaRPr lang="en-CA" dirty="0"/>
          </a:p>
        </p:txBody>
      </p:sp>
      <p:pic>
        <p:nvPicPr>
          <p:cNvPr id="4" name="Picture 3" descr="SeaAnem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16832"/>
            <a:ext cx="22733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ellyfishP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720" y="4564461"/>
            <a:ext cx="130016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7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CNIDARIAN?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Ex: Jellyfish, sea anemones, hydra, coral</a:t>
            </a:r>
          </a:p>
          <a:p>
            <a:r>
              <a:rPr lang="en-CA" dirty="0" smtClean="0"/>
              <a:t>Cnidarians are soft-bodied animals with stinging tentacles arranged in circles around their mouth</a:t>
            </a:r>
          </a:p>
          <a:p>
            <a:r>
              <a:rPr lang="en-CA" dirty="0" smtClean="0"/>
              <a:t>Some live as single individuals, others live in colonies</a:t>
            </a:r>
          </a:p>
          <a:p>
            <a:r>
              <a:rPr lang="en-CA" dirty="0" smtClean="0"/>
              <a:t>Many have two life cycles, the sessile flowerlike </a:t>
            </a:r>
            <a:r>
              <a:rPr lang="en-CA" b="1" dirty="0" smtClean="0"/>
              <a:t>polyp</a:t>
            </a:r>
            <a:r>
              <a:rPr lang="en-CA" dirty="0" smtClean="0"/>
              <a:t> stage and the motile bell shaped </a:t>
            </a:r>
            <a:r>
              <a:rPr lang="en-CA" b="1" dirty="0" smtClean="0"/>
              <a:t>medusa</a:t>
            </a:r>
            <a:r>
              <a:rPr lang="en-CA" dirty="0" smtClean="0"/>
              <a:t> stage</a:t>
            </a:r>
          </a:p>
        </p:txBody>
      </p:sp>
      <p:pic>
        <p:nvPicPr>
          <p:cNvPr id="4" name="Picture 3" descr="cnidaria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6898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WHAT MAKES CNIDARIANS MORE EVOLVED THAN SPONGES?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All exhibit radial symmetry</a:t>
            </a:r>
          </a:p>
          <a:p>
            <a:endParaRPr lang="en-CA" dirty="0" smtClean="0"/>
          </a:p>
          <a:p>
            <a:r>
              <a:rPr lang="en-CA" dirty="0" smtClean="0"/>
              <a:t>All have specialized cells and tissues</a:t>
            </a:r>
          </a:p>
          <a:p>
            <a:endParaRPr lang="en-CA" dirty="0" smtClean="0"/>
          </a:p>
          <a:p>
            <a:r>
              <a:rPr lang="en-CA" dirty="0" smtClean="0"/>
              <a:t>In both the polyp and medusa stage a body wall exists that surrounds an internal space called the </a:t>
            </a:r>
            <a:r>
              <a:rPr lang="en-CA" b="1" dirty="0" err="1" smtClean="0"/>
              <a:t>gastrovascular</a:t>
            </a:r>
            <a:r>
              <a:rPr lang="en-CA" b="1" dirty="0" smtClean="0"/>
              <a:t> cavity</a:t>
            </a:r>
            <a:r>
              <a:rPr lang="en-CA" dirty="0" smtClean="0"/>
              <a:t>, this is where digestion takes place </a:t>
            </a:r>
          </a:p>
          <a:p>
            <a:endParaRPr lang="en-CA" dirty="0" smtClean="0"/>
          </a:p>
          <a:p>
            <a:r>
              <a:rPr lang="en-CA" dirty="0" smtClean="0"/>
              <a:t>Mouth established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HOW DO CNIDARIANS PERFORM ESSENTIAL FUNCTIONS?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body wall consists of three layers: epidermis, </a:t>
            </a:r>
            <a:r>
              <a:rPr lang="en-CA" dirty="0" err="1" smtClean="0"/>
              <a:t>mesoglea</a:t>
            </a:r>
            <a:r>
              <a:rPr lang="en-CA" dirty="0" smtClean="0"/>
              <a:t>, and </a:t>
            </a:r>
            <a:r>
              <a:rPr lang="en-CA" dirty="0" err="1" smtClean="0"/>
              <a:t>gastroderm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Epidermis: layer of cells, covers outer surface</a:t>
            </a:r>
          </a:p>
          <a:p>
            <a:endParaRPr lang="en-CA" dirty="0" smtClean="0"/>
          </a:p>
          <a:p>
            <a:r>
              <a:rPr lang="en-CA" dirty="0" err="1" smtClean="0"/>
              <a:t>Mesoglea</a:t>
            </a:r>
            <a:r>
              <a:rPr lang="en-CA" dirty="0" smtClean="0"/>
              <a:t>: Ranges from a thin membrane to a thick jellylike material with </a:t>
            </a:r>
            <a:r>
              <a:rPr lang="en-CA" dirty="0" err="1" smtClean="0"/>
              <a:t>amebocytes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Gastroderm</a:t>
            </a:r>
            <a:r>
              <a:rPr lang="en-CA" dirty="0" smtClean="0"/>
              <a:t>: Inner layer of cells covers surface of the </a:t>
            </a:r>
            <a:r>
              <a:rPr lang="en-CA" dirty="0" err="1" smtClean="0"/>
              <a:t>gastrovascular</a:t>
            </a:r>
            <a:r>
              <a:rPr lang="en-CA" dirty="0" smtClean="0"/>
              <a:t> cavity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CNIDARIAN FORMS</a:t>
            </a:r>
            <a:endParaRPr lang="en-CA" dirty="0"/>
          </a:p>
        </p:txBody>
      </p:sp>
      <p:pic>
        <p:nvPicPr>
          <p:cNvPr id="4" name="Content Placeholder 3" descr="cnidaria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91397"/>
            <a:ext cx="7488832" cy="5294651"/>
          </a:xfrm>
        </p:spPr>
      </p:pic>
      <p:sp>
        <p:nvSpPr>
          <p:cNvPr id="5" name="Rectangle 4"/>
          <p:cNvSpPr/>
          <p:nvPr/>
        </p:nvSpPr>
        <p:spPr>
          <a:xfrm>
            <a:off x="6084168" y="6597352"/>
            <a:ext cx="2448272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Cnidarians have a primitive nervous system known as a nerve net.</a:t>
            </a:r>
          </a:p>
          <a:p>
            <a:pPr lvl="1"/>
            <a:r>
              <a:rPr lang="en-US" altLang="en-US" dirty="0"/>
              <a:t>These specialized cells can cause contractions of muscle-like tissue.</a:t>
            </a:r>
          </a:p>
          <a:p>
            <a:pPr lvl="1"/>
            <a:r>
              <a:rPr lang="en-US" altLang="en-US" dirty="0"/>
              <a:t>The movement of tentacles during prey capture is a result of these contractions.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90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hebadmomsclub.com/wp-content/uploads/2010/04/spongebob-squarep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869160"/>
            <a:ext cx="1440160" cy="184067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SPONGE?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Sponges are among the most ancient animals</a:t>
            </a:r>
          </a:p>
          <a:p>
            <a:r>
              <a:rPr lang="en-CA" dirty="0" smtClean="0"/>
              <a:t>The first sponges date back to  the Cambrian Period (580 million years ago)</a:t>
            </a:r>
          </a:p>
          <a:p>
            <a:r>
              <a:rPr lang="en-CA" dirty="0" smtClean="0"/>
              <a:t>Most live in the sea, some live in freshwater, lakes and streams</a:t>
            </a:r>
          </a:p>
          <a:p>
            <a:r>
              <a:rPr lang="en-CA" dirty="0" smtClean="0"/>
              <a:t>Sponges belong to the phylum </a:t>
            </a:r>
            <a:r>
              <a:rPr lang="en-CA" b="1" dirty="0" err="1" smtClean="0"/>
              <a:t>Porifera</a:t>
            </a:r>
            <a:endParaRPr lang="en-CA" b="1" dirty="0" smtClean="0"/>
          </a:p>
          <a:p>
            <a:r>
              <a:rPr lang="en-CA" b="1" dirty="0" err="1" smtClean="0"/>
              <a:t>Porifera</a:t>
            </a:r>
            <a:r>
              <a:rPr lang="en-CA" b="1" dirty="0" smtClean="0"/>
              <a:t> </a:t>
            </a:r>
            <a:r>
              <a:rPr lang="en-CA" dirty="0" smtClean="0"/>
              <a:t>means “pore-bearer” and is appropriate to sponges because they </a:t>
            </a:r>
          </a:p>
          <a:p>
            <a:pPr>
              <a:buNone/>
            </a:pPr>
            <a:r>
              <a:rPr lang="en-CA" dirty="0" smtClean="0"/>
              <a:t>    have tiny openings all over their body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FEEDING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/>
              <a:t>Almost all use stinging structures called </a:t>
            </a:r>
            <a:r>
              <a:rPr lang="en-CA" b="1" dirty="0" smtClean="0"/>
              <a:t>nematocysts </a:t>
            </a:r>
            <a:r>
              <a:rPr lang="en-CA" dirty="0" smtClean="0"/>
              <a:t>located on their tentacles</a:t>
            </a:r>
          </a:p>
          <a:p>
            <a:endParaRPr lang="en-CA" dirty="0" smtClean="0"/>
          </a:p>
          <a:p>
            <a:r>
              <a:rPr lang="en-CA" dirty="0" smtClean="0"/>
              <a:t>Each nematocyst is a poison filled sac containing a “spring loaded” dart</a:t>
            </a:r>
          </a:p>
          <a:p>
            <a:endParaRPr lang="en-CA" dirty="0" smtClean="0"/>
          </a:p>
          <a:p>
            <a:r>
              <a:rPr lang="en-CA" dirty="0" smtClean="0"/>
              <a:t>Embeds in the skin of prey and releases paralyzing or killing levels of poison</a:t>
            </a:r>
          </a:p>
          <a:p>
            <a:endParaRPr lang="en-CA" dirty="0" smtClean="0"/>
          </a:p>
          <a:p>
            <a:r>
              <a:rPr lang="en-CA" dirty="0" smtClean="0"/>
              <a:t>Tentacles push food through the mouth and into the </a:t>
            </a:r>
            <a:r>
              <a:rPr lang="en-CA" dirty="0" err="1" smtClean="0"/>
              <a:t>gastrovascular</a:t>
            </a:r>
            <a:r>
              <a:rPr lang="en-CA" dirty="0" smtClean="0"/>
              <a:t> cavity, where food is broken up into smaller pieces</a:t>
            </a:r>
          </a:p>
          <a:p>
            <a:endParaRPr lang="en-CA" dirty="0" smtClean="0"/>
          </a:p>
          <a:p>
            <a:r>
              <a:rPr lang="en-CA" dirty="0" smtClean="0"/>
              <a:t>Fragments of food taken up by cells in the </a:t>
            </a:r>
            <a:r>
              <a:rPr lang="en-CA" dirty="0" err="1" smtClean="0"/>
              <a:t>gastroderm</a:t>
            </a:r>
            <a:r>
              <a:rPr lang="en-CA" dirty="0" smtClean="0"/>
              <a:t> that digest them further</a:t>
            </a:r>
          </a:p>
          <a:p>
            <a:endParaRPr lang="en-CA" dirty="0" smtClean="0"/>
          </a:p>
          <a:p>
            <a:r>
              <a:rPr lang="en-CA" dirty="0" smtClean="0"/>
              <a:t>Nutrients are then transported throughout the body by diffusion</a:t>
            </a:r>
          </a:p>
          <a:p>
            <a:endParaRPr lang="en-CA" dirty="0" smtClean="0"/>
          </a:p>
          <a:p>
            <a:r>
              <a:rPr lang="en-CA" dirty="0" smtClean="0"/>
              <a:t>Symbiosis with photosynthetic </a:t>
            </a:r>
            <a:r>
              <a:rPr lang="en-CA" dirty="0" err="1" smtClean="0"/>
              <a:t>protists</a:t>
            </a:r>
            <a:r>
              <a:rPr lang="en-CA" dirty="0" smtClean="0"/>
              <a:t> (live in cells in the </a:t>
            </a:r>
            <a:r>
              <a:rPr lang="en-CA" dirty="0" err="1" smtClean="0"/>
              <a:t>gastroderm</a:t>
            </a:r>
            <a:r>
              <a:rPr lang="en-CA" dirty="0" smtClean="0"/>
              <a:t>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RESPIRATION/EXCRETION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Cnidarians can respire and eliminate waste products by diffusion directly through their body walls</a:t>
            </a:r>
          </a:p>
          <a:p>
            <a:r>
              <a:rPr lang="en-CA" dirty="0" smtClean="0"/>
              <a:t>There is no organized internal transport network or excretory system </a:t>
            </a:r>
          </a:p>
          <a:p>
            <a:r>
              <a:rPr lang="en-CA" dirty="0" smtClean="0"/>
              <a:t>They lack a CNS and a brain, they have simple nervous systems called nerve nets which are concentrated around the mouth</a:t>
            </a:r>
          </a:p>
          <a:p>
            <a:r>
              <a:rPr lang="en-CA" dirty="0" smtClean="0"/>
              <a:t>Info about the </a:t>
            </a:r>
            <a:r>
              <a:rPr lang="en-CA" dirty="0" err="1" smtClean="0"/>
              <a:t>enviro</a:t>
            </a:r>
            <a:r>
              <a:rPr lang="en-CA" dirty="0" smtClean="0"/>
              <a:t>. is transmitted to the rest of the nervous system by sensory cells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REPRODUCTION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Most can reproduce both sexually and asexually</a:t>
            </a:r>
          </a:p>
          <a:p>
            <a:r>
              <a:rPr lang="en-CA" dirty="0" smtClean="0"/>
              <a:t>Polyps can produce new polyps asexually by budding, a polyp begins to swell, this swelling eventually turns into a new polyp</a:t>
            </a:r>
          </a:p>
          <a:p>
            <a:r>
              <a:rPr lang="en-CA" dirty="0" smtClean="0"/>
              <a:t>Many polyps can also reproduce new small medusa</a:t>
            </a:r>
          </a:p>
          <a:p>
            <a:r>
              <a:rPr lang="en-CA" dirty="0" smtClean="0"/>
              <a:t>When medusa mature they can reproduce sexually by releasing gametes into the water</a:t>
            </a:r>
          </a:p>
          <a:p>
            <a:r>
              <a:rPr lang="en-CA" dirty="0" smtClean="0"/>
              <a:t>Depending on the species, fertilization occurs either in open water or inside an egg carrying medusa</a:t>
            </a:r>
          </a:p>
          <a:p>
            <a:r>
              <a:rPr lang="en-CA" dirty="0" smtClean="0"/>
              <a:t>The zygote grows into a ciliated larva which swims around and then settles down on a hard surface and changes into a polyp, starting the cycle again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CNIDARIANS AND THE WORLD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Class </a:t>
            </a:r>
            <a:r>
              <a:rPr lang="en-CA" dirty="0" err="1" smtClean="0"/>
              <a:t>Hydrozoa</a:t>
            </a:r>
            <a:r>
              <a:rPr lang="en-CA" dirty="0" smtClean="0"/>
              <a:t>: Hydras, lack medusa stage, move using a somersaulting movement,  can be hermaphroditic</a:t>
            </a:r>
          </a:p>
          <a:p>
            <a:endParaRPr lang="en-CA" dirty="0" smtClean="0"/>
          </a:p>
          <a:p>
            <a:r>
              <a:rPr lang="en-CA" dirty="0" smtClean="0"/>
              <a:t>Class </a:t>
            </a:r>
            <a:r>
              <a:rPr lang="en-CA" dirty="0" err="1" smtClean="0"/>
              <a:t>Scyphoza</a:t>
            </a:r>
            <a:r>
              <a:rPr lang="en-CA" dirty="0" smtClean="0"/>
              <a:t>: Jellyfish, Medusa stage long-lived, polyp stage shortened to a larva stage (</a:t>
            </a:r>
            <a:r>
              <a:rPr lang="en-CA" b="1" dirty="0" smtClean="0"/>
              <a:t>box jellyfish</a:t>
            </a:r>
            <a:r>
              <a:rPr lang="en-CA" dirty="0" smtClean="0"/>
              <a:t>)</a:t>
            </a:r>
          </a:p>
          <a:p>
            <a:endParaRPr lang="en-CA" dirty="0" smtClean="0"/>
          </a:p>
          <a:p>
            <a:r>
              <a:rPr lang="en-CA" dirty="0" smtClean="0"/>
              <a:t>Class </a:t>
            </a:r>
            <a:r>
              <a:rPr lang="en-CA" dirty="0" err="1" smtClean="0"/>
              <a:t>Anthozoa</a:t>
            </a:r>
            <a:r>
              <a:rPr lang="en-CA" dirty="0" smtClean="0"/>
              <a:t>: Sea anemones and coral, have only polyp stage in their life cycle, corals provide shelter, jewellery, retaining wall from waves, sea anemones-symbiotic relationships with fish and other organisms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153400" cy="685800"/>
          </a:xfrm>
        </p:spPr>
        <p:txBody>
          <a:bodyPr/>
          <a:lstStyle/>
          <a:p>
            <a:r>
              <a:rPr lang="en-US" altLang="en-US" sz="4000"/>
              <a:t>Comparison of Sponges &amp; Cnidarians</a:t>
            </a:r>
          </a:p>
        </p:txBody>
      </p:sp>
      <p:graphicFrame>
        <p:nvGraphicFramePr>
          <p:cNvPr id="22592" name="Group 64"/>
          <p:cNvGraphicFramePr>
            <a:graphicFrameLocks noGrp="1"/>
          </p:cNvGraphicFramePr>
          <p:nvPr>
            <p:ph/>
          </p:nvPr>
        </p:nvGraphicFramePr>
        <p:xfrm>
          <a:off x="533400" y="1219200"/>
          <a:ext cx="8153400" cy="4723003"/>
        </p:xfrm>
        <a:graphic>
          <a:graphicData uri="http://schemas.openxmlformats.org/drawingml/2006/table">
            <a:tbl>
              <a:tblPr/>
              <a:tblGrid>
                <a:gridCol w="1447800"/>
                <a:gridCol w="3505200"/>
                <a:gridCol w="3200400"/>
              </a:tblGrid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Body Plan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Asymmetrical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Radial Symmetry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Feeding/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Digestion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Filter Feeder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Digestion takes place in amoeboid 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Captures prey with nematocysts &amp; tentacles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Digestions takes place in gastrovascular cavity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Sessile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Aquatic floating or sessile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Response to Stimuli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nervous system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Cells react to stimuli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Simple nervous system consisting of nerve 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Reproduction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Sexual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Asexual: Fragmentation &amp; budding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Sexual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Asexual: budding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70" name="Picture 42" descr="Spon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7" b="14050"/>
          <a:stretch>
            <a:fillRect/>
          </a:stretch>
        </p:blipFill>
        <p:spPr bwMode="auto">
          <a:xfrm>
            <a:off x="3200400" y="1295400"/>
            <a:ext cx="1600200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75" name="Picture 47" descr="reef25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95400"/>
            <a:ext cx="1600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0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Pg</a:t>
            </a:r>
            <a:r>
              <a:rPr lang="en-CA" dirty="0" smtClean="0"/>
              <a:t> 697 #1-6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Pg</a:t>
            </a:r>
            <a:r>
              <a:rPr lang="en-CA" dirty="0" smtClean="0"/>
              <a:t> 705 #1-5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VOCAB for </a:t>
            </a:r>
            <a:r>
              <a:rPr lang="en-CA" dirty="0" err="1" smtClean="0"/>
              <a:t>ch</a:t>
            </a:r>
            <a:r>
              <a:rPr lang="en-CA" dirty="0" smtClean="0"/>
              <a:t> 25 &amp; 26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Draw the sponge on page 694, and the polyp on page 699 (label each)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WHAT MAKES A SPONGE AN ANIMAL?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Multicellular</a:t>
            </a:r>
            <a:r>
              <a:rPr lang="en-CA" dirty="0" smtClean="0"/>
              <a:t> eukaryote </a:t>
            </a:r>
          </a:p>
          <a:p>
            <a:endParaRPr lang="en-CA" dirty="0" smtClean="0"/>
          </a:p>
          <a:p>
            <a:r>
              <a:rPr lang="en-CA" dirty="0" smtClean="0"/>
              <a:t>Heterotrophic</a:t>
            </a:r>
          </a:p>
          <a:p>
            <a:endParaRPr lang="en-CA" dirty="0" smtClean="0"/>
          </a:p>
          <a:p>
            <a:r>
              <a:rPr lang="en-CA" dirty="0" smtClean="0"/>
              <a:t>No cell walls</a:t>
            </a:r>
          </a:p>
          <a:p>
            <a:endParaRPr lang="en-CA" dirty="0" smtClean="0"/>
          </a:p>
          <a:p>
            <a:r>
              <a:rPr lang="en-CA" dirty="0" smtClean="0"/>
              <a:t>Cell specialization</a:t>
            </a:r>
          </a:p>
        </p:txBody>
      </p:sp>
      <p:pic>
        <p:nvPicPr>
          <p:cNvPr id="4" name="Picture 3" descr="spongebob_squarepants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248472"/>
            <a:ext cx="2644231" cy="2564904"/>
          </a:xfrm>
          <a:prstGeom prst="rect">
            <a:avLst/>
          </a:prstGeom>
        </p:spPr>
      </p:pic>
      <p:pic>
        <p:nvPicPr>
          <p:cNvPr id="5" name="Picture 4" descr="spon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420888"/>
            <a:ext cx="3295915" cy="2471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496944" cy="168937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WHAT MAKES A SPONGE DIFFERENT THEN OTHER ANIMALS?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Sponges do not have a mouth or gut</a:t>
            </a:r>
          </a:p>
          <a:p>
            <a:endParaRPr lang="en-CA" dirty="0" smtClean="0"/>
          </a:p>
          <a:p>
            <a:r>
              <a:rPr lang="en-CA" dirty="0" smtClean="0"/>
              <a:t>They have no specialized tissues or organ systems</a:t>
            </a:r>
          </a:p>
          <a:p>
            <a:endParaRPr lang="en-CA" dirty="0" smtClean="0"/>
          </a:p>
          <a:p>
            <a:r>
              <a:rPr lang="en-CA" dirty="0" smtClean="0"/>
              <a:t>Most biologists believe sponges evolved from single-celled ancestors separately from other </a:t>
            </a:r>
            <a:r>
              <a:rPr lang="en-CA" dirty="0" err="1" smtClean="0"/>
              <a:t>multicellular</a:t>
            </a:r>
            <a:r>
              <a:rPr lang="en-CA" dirty="0" smtClean="0"/>
              <a:t> animals</a:t>
            </a:r>
          </a:p>
          <a:p>
            <a:endParaRPr lang="en-CA" dirty="0" smtClean="0"/>
          </a:p>
          <a:p>
            <a:r>
              <a:rPr lang="en-CA" dirty="0" smtClean="0"/>
              <a:t> Biologists also believe that this evolutionary line was a dead end that produced no other groups of animals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HOW DO SPONGES PERFORM ESSENTIAL FUNCTIONS?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The body of a sponge forms a wall around a central cavity, inside this wall are thousands of openings/pores</a:t>
            </a:r>
          </a:p>
          <a:p>
            <a:endParaRPr lang="en-CA" dirty="0" smtClean="0"/>
          </a:p>
          <a:p>
            <a:r>
              <a:rPr lang="en-CA" dirty="0" smtClean="0"/>
              <a:t>A current of water is powered by flagella of cells called </a:t>
            </a:r>
            <a:r>
              <a:rPr lang="en-CA" b="1" dirty="0" smtClean="0"/>
              <a:t>collar cells</a:t>
            </a:r>
          </a:p>
          <a:p>
            <a:endParaRPr lang="en-CA" dirty="0" smtClean="0"/>
          </a:p>
          <a:p>
            <a:r>
              <a:rPr lang="en-CA" dirty="0" smtClean="0"/>
              <a:t>Water which gathers in the central cavity exits through a large hole called the </a:t>
            </a:r>
            <a:r>
              <a:rPr lang="en-CA" b="1" dirty="0" err="1" smtClean="0"/>
              <a:t>osculum</a:t>
            </a:r>
            <a:endParaRPr lang="en-CA" b="1" dirty="0" smtClean="0"/>
          </a:p>
          <a:p>
            <a:endParaRPr lang="en-CA" dirty="0" smtClean="0"/>
          </a:p>
          <a:p>
            <a:r>
              <a:rPr lang="en-CA" dirty="0" smtClean="0"/>
              <a:t>The current of water delivers food and oxygen to the cells and carries away cellular waste products</a:t>
            </a:r>
          </a:p>
          <a:p>
            <a:endParaRPr lang="en-CA" dirty="0" smtClean="0"/>
          </a:p>
          <a:p>
            <a:r>
              <a:rPr lang="en-CA" dirty="0" smtClean="0"/>
              <a:t>Sponges are able to repair torn body parts (sieve)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ESSENTIAL FUNCTIONS cont’d...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Many sponges manufacture thin spiny </a:t>
            </a:r>
            <a:r>
              <a:rPr lang="en-CA" b="1" dirty="0" err="1" smtClean="0"/>
              <a:t>spicules</a:t>
            </a:r>
            <a:r>
              <a:rPr lang="en-CA" b="1" dirty="0" smtClean="0"/>
              <a:t> </a:t>
            </a:r>
            <a:r>
              <a:rPr lang="en-CA" dirty="0" smtClean="0"/>
              <a:t>that form the skeleton of the sponge</a:t>
            </a:r>
          </a:p>
          <a:p>
            <a:endParaRPr lang="en-CA" dirty="0" smtClean="0"/>
          </a:p>
          <a:p>
            <a:r>
              <a:rPr lang="en-CA" dirty="0" smtClean="0"/>
              <a:t>A special cell called an </a:t>
            </a:r>
            <a:r>
              <a:rPr lang="en-CA" dirty="0" err="1" smtClean="0"/>
              <a:t>amebocyte</a:t>
            </a:r>
            <a:r>
              <a:rPr lang="en-CA" dirty="0" smtClean="0"/>
              <a:t> builds the </a:t>
            </a:r>
            <a:r>
              <a:rPr lang="en-CA" dirty="0" err="1" smtClean="0"/>
              <a:t>spicules</a:t>
            </a:r>
            <a:r>
              <a:rPr lang="en-CA" dirty="0" smtClean="0"/>
              <a:t> from either calcium carbonate (</a:t>
            </a:r>
            <a:r>
              <a:rPr lang="en-CA" dirty="0" err="1" smtClean="0"/>
              <a:t>CaCO</a:t>
            </a:r>
            <a:r>
              <a:rPr lang="en-CA" dirty="0" smtClean="0"/>
              <a:t>₃) or silica (</a:t>
            </a:r>
            <a:r>
              <a:rPr lang="en-CA" dirty="0" err="1" smtClean="0"/>
              <a:t>SiO</a:t>
            </a:r>
            <a:r>
              <a:rPr lang="en-CA" smtClean="0"/>
              <a:t>₂)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Some softer but stronger sponge skeletons which are used for natural bath sponges consist of </a:t>
            </a:r>
            <a:r>
              <a:rPr lang="en-CA" dirty="0" err="1" smtClean="0"/>
              <a:t>fibers</a:t>
            </a:r>
            <a:r>
              <a:rPr lang="en-CA" dirty="0" smtClean="0"/>
              <a:t> of a protein called </a:t>
            </a:r>
            <a:r>
              <a:rPr lang="en-CA" dirty="0" err="1" smtClean="0"/>
              <a:t>spongin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Some sponges have skeletons made up of both </a:t>
            </a:r>
            <a:r>
              <a:rPr lang="en-CA" dirty="0" err="1" smtClean="0"/>
              <a:t>spongin</a:t>
            </a:r>
            <a:r>
              <a:rPr lang="en-CA" dirty="0" smtClean="0"/>
              <a:t> and </a:t>
            </a:r>
            <a:r>
              <a:rPr lang="en-CA" dirty="0" err="1" smtClean="0"/>
              <a:t>spicules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SPONGE FORM</a:t>
            </a:r>
            <a:endParaRPr lang="en-CA" dirty="0"/>
          </a:p>
        </p:txBody>
      </p:sp>
      <p:pic>
        <p:nvPicPr>
          <p:cNvPr id="4" name="Content Placeholder 3" descr="spong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50918"/>
            <a:ext cx="6840760" cy="51184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FEEDING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Filter feeders</a:t>
            </a:r>
            <a:r>
              <a:rPr lang="en-CA" dirty="0" smtClean="0"/>
              <a:t>: Sponges sift microscopic particles of food out of the water, the particles stick to the collar cells</a:t>
            </a:r>
          </a:p>
          <a:p>
            <a:r>
              <a:rPr lang="en-CA" dirty="0" smtClean="0"/>
              <a:t>Trapped particles are engulfed by  the collar cells (</a:t>
            </a:r>
            <a:r>
              <a:rPr lang="en-CA" dirty="0" err="1" smtClean="0"/>
              <a:t>endocytosis</a:t>
            </a:r>
            <a:r>
              <a:rPr lang="en-CA" dirty="0" smtClean="0"/>
              <a:t>) and then digested, if the food is not digested in the collar cells it is sent to </a:t>
            </a:r>
            <a:r>
              <a:rPr lang="en-CA" dirty="0" err="1" smtClean="0"/>
              <a:t>amebocytes</a:t>
            </a:r>
            <a:r>
              <a:rPr lang="en-CA" dirty="0" smtClean="0"/>
              <a:t> which digest and transport the nutrients to the rest of the sponge</a:t>
            </a:r>
          </a:p>
          <a:p>
            <a:r>
              <a:rPr lang="en-CA" dirty="0" smtClean="0"/>
              <a:t>Note all digestion is intracellular (takes place inside cells)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RESPIRATION/INTERNAL TRANSPORT &amp; EXCRETION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Water flowing through the sponge simultaneously serves as its </a:t>
            </a:r>
            <a:r>
              <a:rPr lang="en-CA" dirty="0" smtClean="0"/>
              <a:t>respiratory, </a:t>
            </a:r>
            <a:r>
              <a:rPr lang="en-CA" dirty="0" smtClean="0"/>
              <a:t>excretory and internal transport system</a:t>
            </a:r>
          </a:p>
          <a:p>
            <a:r>
              <a:rPr lang="en-CA" dirty="0" smtClean="0"/>
              <a:t>As water passes through the body wall, sponge cells remove O₂ from it and give off CO₂ into it</a:t>
            </a:r>
          </a:p>
          <a:p>
            <a:r>
              <a:rPr lang="en-CA" dirty="0" smtClean="0"/>
              <a:t>Metabolic wastes (ammonia) released into the water and carried away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735</TotalTime>
  <Words>1317</Words>
  <Application>Microsoft Office PowerPoint</Application>
  <PresentationFormat>On-screen Show (4:3)</PresentationFormat>
  <Paragraphs>168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Refined</vt:lpstr>
      <vt:lpstr>KINGDOM PORIFERA &amp; CNIDARIA</vt:lpstr>
      <vt:lpstr>WHAT IS A SPONGE?</vt:lpstr>
      <vt:lpstr>WHAT MAKES A SPONGE AN ANIMAL?</vt:lpstr>
      <vt:lpstr>WHAT MAKES A SPONGE DIFFERENT THEN OTHER ANIMALS?</vt:lpstr>
      <vt:lpstr>HOW DO SPONGES PERFORM ESSENTIAL FUNCTIONS?</vt:lpstr>
      <vt:lpstr>ESSENTIAL FUNCTIONS cont’d...</vt:lpstr>
      <vt:lpstr>SPONGE FORM</vt:lpstr>
      <vt:lpstr>FEEDING</vt:lpstr>
      <vt:lpstr>RESPIRATION/INTERNAL TRANSPORT &amp; EXCRETION</vt:lpstr>
      <vt:lpstr>PowerPoint Presentation</vt:lpstr>
      <vt:lpstr>REPRODUCTION</vt:lpstr>
      <vt:lpstr>REPRODUCTION cont’d...</vt:lpstr>
      <vt:lpstr>MOVEMENT/SPONGES AND THE WORLD</vt:lpstr>
      <vt:lpstr>Phylum Cnidaria (ni  DARE   ee   uh)  </vt:lpstr>
      <vt:lpstr>WHAT IS A CNIDARIAN?</vt:lpstr>
      <vt:lpstr>WHAT MAKES CNIDARIANS MORE EVOLVED THAN SPONGES?</vt:lpstr>
      <vt:lpstr>HOW DO CNIDARIANS PERFORM ESSENTIAL FUNCTIONS?</vt:lpstr>
      <vt:lpstr>CNIDARIAN FORMS</vt:lpstr>
      <vt:lpstr>PowerPoint Presentation</vt:lpstr>
      <vt:lpstr>FEEDING</vt:lpstr>
      <vt:lpstr>RESPIRATION/EXCRETION</vt:lpstr>
      <vt:lpstr>REPRODUCTION</vt:lpstr>
      <vt:lpstr>CNIDARIANS AND THE WORLD</vt:lpstr>
      <vt:lpstr>Comparison of Sponges &amp; Cnidarians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PORIFERA</dc:title>
  <dc:creator>Pavilion</dc:creator>
  <cp:lastModifiedBy>Kimberly Hinds</cp:lastModifiedBy>
  <cp:revision>67</cp:revision>
  <dcterms:created xsi:type="dcterms:W3CDTF">2010-11-23T16:21:51Z</dcterms:created>
  <dcterms:modified xsi:type="dcterms:W3CDTF">2016-05-18T21:00:11Z</dcterms:modified>
</cp:coreProperties>
</file>