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2" r:id="rId15"/>
    <p:sldId id="263" r:id="rId16"/>
    <p:sldId id="259" r:id="rId17"/>
    <p:sldId id="260" r:id="rId18"/>
    <p:sldId id="265" r:id="rId19"/>
    <p:sldId id="281" r:id="rId20"/>
    <p:sldId id="266" r:id="rId21"/>
    <p:sldId id="267" r:id="rId22"/>
    <p:sldId id="268" r:id="rId23"/>
    <p:sldId id="264" r:id="rId24"/>
    <p:sldId id="282" r:id="rId25"/>
    <p:sldId id="285" r:id="rId26"/>
    <p:sldId id="286" r:id="rId2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4660"/>
  </p:normalViewPr>
  <p:slideViewPr>
    <p:cSldViewPr>
      <p:cViewPr varScale="1">
        <p:scale>
          <a:sx n="74" d="100"/>
          <a:sy n="74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37A93-16F7-4E10-8197-B8B5A664FF4C}" type="datetimeFigureOut">
              <a:rPr lang="en-CA" smtClean="0"/>
              <a:t>17/05/2016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5A23E-55B1-426D-BC3C-050B7AECB4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93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4D1083B-FBC8-4AAD-B68F-18C842F37A8F}" type="datetimeFigureOut">
              <a:rPr lang="en-CA" smtClean="0"/>
              <a:t>17/05/2016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3630E7C-767A-40FE-AF96-4F1AFA7E96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41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defRPr/>
            </a:pPr>
            <a:r>
              <a:rPr lang="en-CA" dirty="0" smtClean="0"/>
              <a:t>What would be a benefit of having a segmented body? Easier movement</a:t>
            </a:r>
            <a:r>
              <a:rPr lang="en-CA" baseline="0" dirty="0" smtClean="0"/>
              <a:t> and regeneration.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0E7C-767A-40FE-AF96-4F1AFA7E96D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76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DA4C95-AA5B-4467-AFAF-7AFB445F9CAD}" type="datetimeFigureOut">
              <a:rPr lang="en-CA" smtClean="0"/>
              <a:pPr/>
              <a:t>17/05/2016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6E0867-89E5-42A5-BD7A-6A1D704015D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-Io7MPkYV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VEW1CMgNvR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youtube.com/watch?v=lXN_sDnd1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SJkvar0PZ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SJkvar0PZ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yber-animation.com/images/Frises_Animaux_Bla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9031723" cy="39382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537321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hlinkClick r:id="rId3"/>
              </a:rPr>
              <a:t>http://www.youtube.com/watch?v=F-Io7MPkYV0</a:t>
            </a:r>
            <a:endParaRPr lang="en-CA" dirty="0" smtClean="0"/>
          </a:p>
          <a:p>
            <a:pPr algn="ctr"/>
            <a:r>
              <a:rPr lang="en-CA" dirty="0" smtClean="0"/>
              <a:t>Animal Bloopers</a:t>
            </a:r>
          </a:p>
          <a:p>
            <a:pPr algn="ctr"/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537321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www.youtube.com/watch?v=VEW1CMgNvRk</a:t>
            </a:r>
            <a:endParaRPr lang="en-CA" dirty="0" smtClean="0"/>
          </a:p>
          <a:p>
            <a:pPr algn="ctr"/>
            <a:r>
              <a:rPr lang="en-CA" dirty="0" smtClean="0"/>
              <a:t>Animals are awesome!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Some animals are </a:t>
            </a:r>
            <a:r>
              <a:rPr lang="en-CA" b="1" u="sng" dirty="0" smtClean="0"/>
              <a:t>sessile</a:t>
            </a:r>
            <a:r>
              <a:rPr lang="en-CA" dirty="0" smtClean="0"/>
              <a:t>,  which means they spend their adult life attached in one spot (ex.?), but many animals are </a:t>
            </a:r>
            <a:r>
              <a:rPr lang="en-CA" b="1" u="sng" dirty="0" smtClean="0"/>
              <a:t>motile</a:t>
            </a:r>
            <a:r>
              <a:rPr lang="en-CA" b="1" dirty="0" smtClean="0"/>
              <a:t> </a:t>
            </a:r>
            <a:r>
              <a:rPr lang="en-CA" dirty="0" smtClean="0"/>
              <a:t>(move around) </a:t>
            </a:r>
          </a:p>
          <a:p>
            <a:r>
              <a:rPr lang="en-CA" dirty="0" smtClean="0"/>
              <a:t>To move, most animals use tissue called muscle, that generates a force by contracting</a:t>
            </a:r>
          </a:p>
          <a:p>
            <a:r>
              <a:rPr lang="en-CA" dirty="0" smtClean="0"/>
              <a:t>In most successful animals, muscles work with a skeleton</a:t>
            </a:r>
          </a:p>
          <a:p>
            <a:r>
              <a:rPr lang="en-CA" dirty="0" smtClean="0"/>
              <a:t>Insects wear their skeleton on the outside of their body, this is called an exoskeleton</a:t>
            </a:r>
          </a:p>
          <a:p>
            <a:r>
              <a:rPr lang="en-CA" dirty="0" smtClean="0"/>
              <a:t>Reptiles, birds and mammals have their skeleton on the inside, this is called an endoskeleton</a:t>
            </a:r>
          </a:p>
          <a:p>
            <a:r>
              <a:rPr lang="en-CA" dirty="0" smtClean="0"/>
              <a:t>The combination of muscle and skeleton is called a </a:t>
            </a:r>
            <a:r>
              <a:rPr lang="en-CA" dirty="0" err="1" smtClean="0"/>
              <a:t>musculo</a:t>
            </a:r>
            <a:r>
              <a:rPr lang="en-CA" dirty="0" smtClean="0"/>
              <a:t>-skeletal system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Animals must reproduce or their species will not survive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Many animals bear their young alive</a:t>
            </a:r>
          </a:p>
          <a:p>
            <a:endParaRPr lang="en-CA" dirty="0" smtClean="0"/>
          </a:p>
          <a:p>
            <a:r>
              <a:rPr lang="en-CA" dirty="0" smtClean="0"/>
              <a:t>Some animals lay eggs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Early Development of Animals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All animals begin life as an egg cell which is fertilized by a sperm cell, the fusion of the two is called a </a:t>
            </a:r>
            <a:r>
              <a:rPr lang="en-CA" sz="2400" b="1" dirty="0" smtClean="0"/>
              <a:t>zygote</a:t>
            </a:r>
            <a:r>
              <a:rPr lang="en-CA" sz="2400" dirty="0" smtClean="0"/>
              <a:t> and begins to divide by the process of mitosis</a:t>
            </a:r>
          </a:p>
          <a:p>
            <a:r>
              <a:rPr lang="en-CA" sz="2400" dirty="0" smtClean="0"/>
              <a:t>As division continues, the cells form a hollow sphere called a </a:t>
            </a:r>
            <a:r>
              <a:rPr lang="en-CA" sz="2400" b="1" dirty="0" smtClean="0">
                <a:hlinkClick r:id="rId2"/>
              </a:rPr>
              <a:t>blastula</a:t>
            </a:r>
            <a:r>
              <a:rPr lang="en-CA" sz="2400" dirty="0" smtClean="0"/>
              <a:t> which begins to fold inwards </a:t>
            </a:r>
          </a:p>
          <a:p>
            <a:endParaRPr lang="en-CA" dirty="0"/>
          </a:p>
        </p:txBody>
      </p:sp>
      <p:pic>
        <p:nvPicPr>
          <p:cNvPr id="4" name="Picture 3" descr="Gastrul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485" y="3645024"/>
            <a:ext cx="8308971" cy="30466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23728" y="6237312"/>
            <a:ext cx="640871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Development of animals cont’d...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The germ layers, ectoderm and endoderm will form the different tissues in the adult</a:t>
            </a:r>
          </a:p>
          <a:p>
            <a:r>
              <a:rPr lang="en-CA" b="1" dirty="0" smtClean="0"/>
              <a:t>Ectoderm</a:t>
            </a:r>
            <a:r>
              <a:rPr lang="en-CA" dirty="0" smtClean="0"/>
              <a:t> forms on the outside of the blastula and forms skin and the nervous system, more complex animals will give to feathers, nails, hair and scales</a:t>
            </a:r>
          </a:p>
          <a:p>
            <a:r>
              <a:rPr lang="en-CA" b="1" dirty="0" smtClean="0"/>
              <a:t>Endoderm</a:t>
            </a:r>
            <a:r>
              <a:rPr lang="en-CA" dirty="0" smtClean="0"/>
              <a:t> forms on the inside of the blastula and forms the lining of the gut</a:t>
            </a:r>
          </a:p>
          <a:p>
            <a:r>
              <a:rPr lang="en-CA" dirty="0" smtClean="0"/>
              <a:t>There is also a germ layer that lies between the </a:t>
            </a:r>
            <a:r>
              <a:rPr lang="en-CA" dirty="0" err="1" smtClean="0"/>
              <a:t>ecto</a:t>
            </a:r>
            <a:r>
              <a:rPr lang="en-CA" dirty="0" smtClean="0"/>
              <a:t>. and endoderm layers and is called the mesoderm</a:t>
            </a:r>
          </a:p>
          <a:p>
            <a:r>
              <a:rPr lang="en-CA" dirty="0" smtClean="0"/>
              <a:t>The mesoderm will develop the organs of the circulatory, reproduction, urinary and </a:t>
            </a:r>
            <a:r>
              <a:rPr lang="en-CA" dirty="0" err="1" smtClean="0"/>
              <a:t>musculatory</a:t>
            </a:r>
            <a:r>
              <a:rPr lang="en-CA" dirty="0" smtClean="0"/>
              <a:t> systems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Animal Kingdom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study of animals is known as Zoology</a:t>
            </a:r>
          </a:p>
          <a:p>
            <a:endParaRPr lang="en-CA" dirty="0" smtClean="0"/>
          </a:p>
          <a:p>
            <a:r>
              <a:rPr lang="en-CA" dirty="0" smtClean="0"/>
              <a:t>All animals are heterotrophic (must ingest organic substances)</a:t>
            </a:r>
          </a:p>
          <a:p>
            <a:endParaRPr lang="en-CA" dirty="0" smtClean="0"/>
          </a:p>
          <a:p>
            <a:r>
              <a:rPr lang="en-CA" dirty="0" smtClean="0"/>
              <a:t>The animal kingdom is broken into two broad groups; Vertebrates and Invertebrates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Vertebrates and Invertebrates... What is the difference?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Vertebrates have what is called a </a:t>
            </a:r>
            <a:r>
              <a:rPr lang="en-CA" b="1" u="sng" dirty="0" smtClean="0"/>
              <a:t>notochord</a:t>
            </a:r>
            <a:r>
              <a:rPr lang="en-CA" dirty="0" smtClean="0"/>
              <a:t>; A skeletal rod of connective tissue which runs lengthwise along the dorsal surface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Invertebrates lack a notochord or backbone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Kingdom </a:t>
            </a:r>
            <a:r>
              <a:rPr lang="en-CA" dirty="0" err="1" smtClean="0"/>
              <a:t>Animalia</a:t>
            </a:r>
            <a:r>
              <a:rPr lang="en-CA" dirty="0" smtClean="0"/>
              <a:t>- The Invertebrates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General Characteristics: </a:t>
            </a:r>
          </a:p>
          <a:p>
            <a:r>
              <a:rPr lang="en-CA" sz="2800" dirty="0" smtClean="0"/>
              <a:t>Invertebrates comprise over 95% of all known species</a:t>
            </a:r>
          </a:p>
          <a:p>
            <a:r>
              <a:rPr lang="en-CA" sz="2800" dirty="0" err="1" smtClean="0"/>
              <a:t>Multicellular</a:t>
            </a:r>
            <a:endParaRPr lang="en-CA" sz="2800" dirty="0" smtClean="0"/>
          </a:p>
          <a:p>
            <a:r>
              <a:rPr lang="en-CA" sz="2800" dirty="0" smtClean="0"/>
              <a:t>Heterotrophic</a:t>
            </a:r>
          </a:p>
          <a:p>
            <a:r>
              <a:rPr lang="en-CA" sz="2800" dirty="0" smtClean="0"/>
              <a:t>No cell walls</a:t>
            </a:r>
          </a:p>
          <a:p>
            <a:r>
              <a:rPr lang="en-CA" sz="2800" dirty="0" smtClean="0"/>
              <a:t>No chlorophyll</a:t>
            </a:r>
          </a:p>
          <a:p>
            <a:r>
              <a:rPr lang="en-CA" sz="2800" dirty="0" smtClean="0"/>
              <a:t>Most have cells differentiated into tissue</a:t>
            </a:r>
          </a:p>
          <a:p>
            <a:r>
              <a:rPr lang="en-CA" sz="2800" dirty="0" smtClean="0"/>
              <a:t>Produce gametes (eggs/sperm) in </a:t>
            </a:r>
            <a:r>
              <a:rPr lang="en-CA" sz="2800" dirty="0" err="1" smtClean="0"/>
              <a:t>multicellular</a:t>
            </a:r>
            <a:r>
              <a:rPr lang="en-CA" sz="2800" dirty="0" smtClean="0"/>
              <a:t> organs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Invertebrate Phyla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57592" cy="5301207"/>
          </a:xfrm>
        </p:spPr>
        <p:txBody>
          <a:bodyPr>
            <a:noAutofit/>
          </a:bodyPr>
          <a:lstStyle/>
          <a:p>
            <a:r>
              <a:rPr lang="en-CA" sz="2700" dirty="0" smtClean="0"/>
              <a:t>Phylum Porifera= sponges</a:t>
            </a:r>
          </a:p>
          <a:p>
            <a:r>
              <a:rPr lang="en-CA" sz="2700" dirty="0" smtClean="0"/>
              <a:t>Phylum </a:t>
            </a:r>
            <a:r>
              <a:rPr lang="en-CA" sz="2700" dirty="0" err="1" smtClean="0"/>
              <a:t>Cnidaria</a:t>
            </a:r>
            <a:r>
              <a:rPr lang="en-CA" sz="2700" dirty="0" smtClean="0"/>
              <a:t>= hydra, jellyfish, sea anemone, coral</a:t>
            </a:r>
          </a:p>
          <a:p>
            <a:r>
              <a:rPr lang="en-CA" sz="2700" dirty="0" smtClean="0"/>
              <a:t>Phylum </a:t>
            </a:r>
            <a:r>
              <a:rPr lang="en-CA" sz="2700" dirty="0" err="1" smtClean="0"/>
              <a:t>Platyhelminthes</a:t>
            </a:r>
            <a:r>
              <a:rPr lang="en-CA" sz="2700" dirty="0" smtClean="0"/>
              <a:t>= flatworms, </a:t>
            </a:r>
            <a:r>
              <a:rPr lang="en-CA" sz="2700" dirty="0" err="1" smtClean="0"/>
              <a:t>planaria</a:t>
            </a:r>
            <a:r>
              <a:rPr lang="en-CA" sz="2700" dirty="0" smtClean="0"/>
              <a:t>, tape worm</a:t>
            </a:r>
          </a:p>
          <a:p>
            <a:r>
              <a:rPr lang="en-CA" sz="2700" dirty="0" smtClean="0"/>
              <a:t>Phylum </a:t>
            </a:r>
            <a:r>
              <a:rPr lang="en-CA" sz="2700" dirty="0" err="1" smtClean="0"/>
              <a:t>Nematoda</a:t>
            </a:r>
            <a:r>
              <a:rPr lang="en-CA" sz="2700" dirty="0" smtClean="0"/>
              <a:t>= </a:t>
            </a:r>
            <a:r>
              <a:rPr lang="en-CA" sz="2700" dirty="0" err="1" smtClean="0"/>
              <a:t>unsegmented</a:t>
            </a:r>
            <a:r>
              <a:rPr lang="en-CA" sz="2700" dirty="0" smtClean="0"/>
              <a:t> and round bodied worms</a:t>
            </a:r>
          </a:p>
          <a:p>
            <a:r>
              <a:rPr lang="en-CA" sz="2700" dirty="0" smtClean="0"/>
              <a:t>Phylum </a:t>
            </a:r>
            <a:r>
              <a:rPr lang="en-CA" sz="2700" dirty="0" err="1" smtClean="0"/>
              <a:t>Mollusca</a:t>
            </a:r>
            <a:r>
              <a:rPr lang="en-CA" sz="2700" dirty="0" smtClean="0"/>
              <a:t>= octopus, squid, clam, snail, slug</a:t>
            </a:r>
          </a:p>
          <a:p>
            <a:r>
              <a:rPr lang="en-CA" sz="2700" dirty="0" smtClean="0"/>
              <a:t>Phylum Annelida= earth worms, leeches, sandworms</a:t>
            </a:r>
          </a:p>
          <a:p>
            <a:r>
              <a:rPr lang="en-CA" sz="2700" dirty="0"/>
              <a:t>Phylum Arthropoda= crabs, spiders, insects</a:t>
            </a:r>
          </a:p>
          <a:p>
            <a:r>
              <a:rPr lang="en-CA" sz="2700" dirty="0" smtClean="0"/>
              <a:t>Phylum Echinodermata= sea urchin, starfish, sand dollar</a:t>
            </a:r>
            <a:r>
              <a:rPr lang="en-CA" sz="2700" dirty="0"/>
              <a:t>s</a:t>
            </a:r>
            <a:endParaRPr lang="en-CA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nimalclassific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7221" y="44624"/>
            <a:ext cx="7501203" cy="6813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Cellular Level of Organization: </a:t>
            </a:r>
            <a:br>
              <a:rPr lang="en-CA" dirty="0" smtClean="0"/>
            </a:br>
            <a:r>
              <a:rPr lang="en-CA" dirty="0" smtClean="0"/>
              <a:t>Cell Specialization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bodies of animals contain many types of specialized cells, each specialized cell has a shape, physical structure and chemical composition that makes it suited to perform a particular function within a </a:t>
            </a:r>
            <a:r>
              <a:rPr lang="en-CA" dirty="0" err="1" smtClean="0"/>
              <a:t>multicellular</a:t>
            </a:r>
            <a:r>
              <a:rPr lang="en-CA" dirty="0" smtClean="0"/>
              <a:t> organism (</a:t>
            </a:r>
            <a:r>
              <a:rPr lang="en-CA" dirty="0" err="1" smtClean="0"/>
              <a:t>ie</a:t>
            </a:r>
            <a:r>
              <a:rPr lang="en-CA" dirty="0" smtClean="0"/>
              <a:t>) cells for eyes, reproduction etc.</a:t>
            </a:r>
          </a:p>
          <a:p>
            <a:r>
              <a:rPr lang="en-CA" dirty="0" smtClean="0"/>
              <a:t>The different groups of specialized cells that carry out different tasks is known as </a:t>
            </a:r>
            <a:r>
              <a:rPr lang="en-CA" b="1" dirty="0" smtClean="0"/>
              <a:t>division of </a:t>
            </a:r>
            <a:r>
              <a:rPr lang="en-CA" b="1" dirty="0" err="1" smtClean="0"/>
              <a:t>labor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Extra Vocab you should know!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en-CA" dirty="0" smtClean="0"/>
              <a:t>Division of </a:t>
            </a:r>
            <a:r>
              <a:rPr lang="en-CA" dirty="0" err="1" smtClean="0"/>
              <a:t>labor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Herbivore</a:t>
            </a:r>
          </a:p>
          <a:p>
            <a:pPr>
              <a:buNone/>
            </a:pPr>
            <a:r>
              <a:rPr lang="en-CA" dirty="0" smtClean="0"/>
              <a:t>Carnivore</a:t>
            </a:r>
          </a:p>
          <a:p>
            <a:pPr>
              <a:buNone/>
            </a:pPr>
            <a:r>
              <a:rPr lang="en-CA" dirty="0" smtClean="0"/>
              <a:t>Parasite</a:t>
            </a:r>
          </a:p>
          <a:p>
            <a:pPr>
              <a:buNone/>
            </a:pPr>
            <a:r>
              <a:rPr lang="en-CA" dirty="0" smtClean="0"/>
              <a:t>Detritus Feeder</a:t>
            </a:r>
          </a:p>
          <a:p>
            <a:pPr>
              <a:buNone/>
            </a:pPr>
            <a:r>
              <a:rPr lang="en-CA" dirty="0" smtClean="0"/>
              <a:t>Filter Feeder</a:t>
            </a:r>
          </a:p>
          <a:p>
            <a:pPr>
              <a:buNone/>
            </a:pPr>
            <a:r>
              <a:rPr lang="en-CA" dirty="0" smtClean="0"/>
              <a:t>Larva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Anterior</a:t>
            </a:r>
          </a:p>
          <a:p>
            <a:pPr>
              <a:buNone/>
            </a:pPr>
            <a:r>
              <a:rPr lang="en-CA" dirty="0" smtClean="0"/>
              <a:t>Posterior</a:t>
            </a:r>
          </a:p>
          <a:p>
            <a:pPr>
              <a:buNone/>
            </a:pPr>
            <a:r>
              <a:rPr lang="en-CA" dirty="0" smtClean="0"/>
              <a:t>Ventral</a:t>
            </a:r>
          </a:p>
          <a:p>
            <a:pPr>
              <a:buNone/>
            </a:pPr>
            <a:r>
              <a:rPr lang="en-CA" dirty="0" smtClean="0"/>
              <a:t>Dorsal</a:t>
            </a:r>
          </a:p>
          <a:p>
            <a:pPr>
              <a:buNone/>
            </a:pPr>
            <a:r>
              <a:rPr lang="en-CA" dirty="0" err="1" smtClean="0"/>
              <a:t>Cephalization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Ganglion</a:t>
            </a:r>
          </a:p>
          <a:p>
            <a:pPr>
              <a:buNone/>
            </a:pPr>
            <a:r>
              <a:rPr lang="en-CA" dirty="0" smtClean="0"/>
              <a:t>Sessile</a:t>
            </a:r>
          </a:p>
          <a:p>
            <a:pPr>
              <a:buNone/>
            </a:pPr>
            <a:r>
              <a:rPr lang="en-CA" dirty="0" smtClean="0"/>
              <a:t>Motile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Linear Digestive System</a:t>
            </a:r>
          </a:p>
          <a:p>
            <a:pPr>
              <a:buNone/>
            </a:pPr>
            <a:r>
              <a:rPr lang="en-CA" dirty="0" smtClean="0"/>
              <a:t>Notochord</a:t>
            </a:r>
          </a:p>
          <a:p>
            <a:pPr>
              <a:buNone/>
            </a:pPr>
            <a:r>
              <a:rPr lang="en-CA" dirty="0" err="1" smtClean="0"/>
              <a:t>Coelomate</a:t>
            </a:r>
            <a:endParaRPr lang="en-CA" dirty="0" smtClean="0"/>
          </a:p>
          <a:p>
            <a:pPr>
              <a:buNone/>
            </a:pPr>
            <a:r>
              <a:rPr lang="en-CA" dirty="0"/>
              <a:t>Metamorphosis</a:t>
            </a:r>
          </a:p>
          <a:p>
            <a:pPr>
              <a:buNone/>
            </a:pPr>
            <a:r>
              <a:rPr lang="en-CA" dirty="0" smtClean="0"/>
              <a:t>Caudal</a:t>
            </a:r>
          </a:p>
          <a:p>
            <a:pPr>
              <a:buNone/>
            </a:pPr>
            <a:r>
              <a:rPr lang="en-CA" dirty="0" err="1" smtClean="0"/>
              <a:t>Dioecous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Tissue Level of Organization: Symmetry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There are two types of symmetry you will study</a:t>
            </a:r>
          </a:p>
          <a:p>
            <a:endParaRPr lang="en-CA" dirty="0" smtClean="0"/>
          </a:p>
          <a:p>
            <a:r>
              <a:rPr lang="en-CA" dirty="0" smtClean="0"/>
              <a:t>1) </a:t>
            </a:r>
            <a:r>
              <a:rPr lang="en-CA" b="1" dirty="0" smtClean="0"/>
              <a:t>Bilateral Symmetry</a:t>
            </a:r>
            <a:r>
              <a:rPr lang="en-CA" dirty="0" smtClean="0"/>
              <a:t>: Right and left halves of the organism are mirror images (</a:t>
            </a:r>
            <a:r>
              <a:rPr lang="en-CA" dirty="0" err="1" smtClean="0"/>
              <a:t>ie</a:t>
            </a:r>
            <a:r>
              <a:rPr lang="en-CA" dirty="0" smtClean="0"/>
              <a:t>) human, cat, dog</a:t>
            </a:r>
          </a:p>
          <a:p>
            <a:endParaRPr lang="en-CA" dirty="0" smtClean="0"/>
          </a:p>
          <a:p>
            <a:r>
              <a:rPr lang="en-CA" dirty="0" smtClean="0"/>
              <a:t>2) </a:t>
            </a:r>
            <a:r>
              <a:rPr lang="en-CA" b="1" dirty="0" smtClean="0"/>
              <a:t>Radial symmetry</a:t>
            </a:r>
            <a:r>
              <a:rPr lang="en-CA" dirty="0" smtClean="0"/>
              <a:t>: Symmetrical around a central axis (</a:t>
            </a:r>
            <a:r>
              <a:rPr lang="en-CA" dirty="0" err="1" smtClean="0"/>
              <a:t>ie</a:t>
            </a:r>
            <a:r>
              <a:rPr lang="en-CA" dirty="0" smtClean="0"/>
              <a:t>) starfish and sea urchins</a:t>
            </a:r>
          </a:p>
          <a:p>
            <a:endParaRPr lang="en-CA" dirty="0" smtClean="0"/>
          </a:p>
          <a:p>
            <a:r>
              <a:rPr lang="en-CA" dirty="0" smtClean="0"/>
              <a:t>Anterior/Posterior</a:t>
            </a:r>
          </a:p>
          <a:p>
            <a:r>
              <a:rPr lang="en-CA" dirty="0" smtClean="0"/>
              <a:t>Dorsal/Ventral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lateralrad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566" y="1412776"/>
            <a:ext cx="8801922" cy="54165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phaliz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0668" y="2059888"/>
            <a:ext cx="4009564" cy="479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24136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 Increasing </a:t>
            </a:r>
            <a:r>
              <a:rPr lang="en-CA" dirty="0" err="1" smtClean="0"/>
              <a:t>Cephalization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 err="1" smtClean="0"/>
              <a:t>Cephalization</a:t>
            </a:r>
            <a:r>
              <a:rPr lang="en-CA" sz="1800" dirty="0" smtClean="0"/>
              <a:t>: gathering of sense organs and nerve cells into the head region (head first)</a:t>
            </a:r>
            <a:endParaRPr lang="en-CA" sz="1800" dirty="0"/>
          </a:p>
        </p:txBody>
      </p:sp>
      <p:sp>
        <p:nvSpPr>
          <p:cNvPr id="5" name="Rectangle 4"/>
          <p:cNvSpPr/>
          <p:nvPr/>
        </p:nvSpPr>
        <p:spPr>
          <a:xfrm>
            <a:off x="2051720" y="6695649"/>
            <a:ext cx="1728192" cy="117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Organ Level of Organization: </a:t>
            </a:r>
            <a:br>
              <a:rPr lang="en-CA" dirty="0" smtClean="0"/>
            </a:br>
            <a:r>
              <a:rPr lang="en-CA" dirty="0" smtClean="0"/>
              <a:t>Body Cavities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Animals have cells specialized for digestion </a:t>
            </a:r>
          </a:p>
          <a:p>
            <a:r>
              <a:rPr lang="en-CA" dirty="0" smtClean="0"/>
              <a:t>Some simple animals form a gut with a single opening which acts as  both a mouth and an </a:t>
            </a:r>
            <a:r>
              <a:rPr lang="en-CA" dirty="0"/>
              <a:t>anus This is known as a </a:t>
            </a:r>
            <a:r>
              <a:rPr lang="en-CA" b="1" dirty="0" smtClean="0"/>
              <a:t>blind digestive system</a:t>
            </a:r>
          </a:p>
          <a:p>
            <a:r>
              <a:rPr lang="en-CA" dirty="0" smtClean="0"/>
              <a:t>Complex animals have a gut with two openings, a mouth and an anus so that movement functions in one direction. This is called a </a:t>
            </a:r>
            <a:r>
              <a:rPr lang="en-CA" b="1" dirty="0" smtClean="0"/>
              <a:t>linear digestive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Segmented Animals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err="1" smtClean="0"/>
              <a:t>Annelida</a:t>
            </a:r>
            <a:r>
              <a:rPr lang="en-CA" dirty="0" smtClean="0"/>
              <a:t>, </a:t>
            </a:r>
            <a:r>
              <a:rPr lang="en-CA" dirty="0" err="1" smtClean="0"/>
              <a:t>Arthropoda</a:t>
            </a:r>
            <a:r>
              <a:rPr lang="en-CA" dirty="0" smtClean="0"/>
              <a:t>, </a:t>
            </a:r>
            <a:r>
              <a:rPr lang="en-CA" dirty="0" err="1" smtClean="0"/>
              <a:t>Chordata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many segments of an annelids body are separated by septa</a:t>
            </a:r>
          </a:p>
          <a:p>
            <a:endParaRPr lang="en-CA" dirty="0" smtClean="0"/>
          </a:p>
          <a:p>
            <a:r>
              <a:rPr lang="en-CA" dirty="0" smtClean="0"/>
              <a:t>Some segments are modified to perform special functions</a:t>
            </a:r>
          </a:p>
          <a:p>
            <a:endParaRPr lang="en-CA" dirty="0" smtClean="0"/>
          </a:p>
          <a:p>
            <a:r>
              <a:rPr lang="en-CA" dirty="0" smtClean="0"/>
              <a:t>What would be a benefit of having a </a:t>
            </a:r>
            <a:r>
              <a:rPr lang="en-CA" smtClean="0"/>
              <a:t>segmented body?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have we learned?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176"/>
            <a:ext cx="8229600" cy="5449823"/>
          </a:xfrm>
        </p:spPr>
        <p:txBody>
          <a:bodyPr>
            <a:normAutofit fontScale="85000" lnSpcReduction="10000"/>
          </a:bodyPr>
          <a:lstStyle/>
          <a:p>
            <a:r>
              <a:rPr lang="en-CA" sz="3300" dirty="0" smtClean="0"/>
              <a:t>Name the 7 essential animal functions</a:t>
            </a:r>
          </a:p>
          <a:p>
            <a:r>
              <a:rPr lang="en-CA" sz="3300" dirty="0" smtClean="0"/>
              <a:t>Describe the process of the development of animals</a:t>
            </a:r>
          </a:p>
          <a:p>
            <a:r>
              <a:rPr lang="en-CA" sz="3300" dirty="0" smtClean="0"/>
              <a:t>Name the three germ layers and one thing they each give rise to </a:t>
            </a:r>
          </a:p>
          <a:p>
            <a:r>
              <a:rPr lang="en-CA" sz="3300" dirty="0" smtClean="0"/>
              <a:t>Name the 9 different animal phyla in order from least to most complex and one example from each</a:t>
            </a:r>
          </a:p>
          <a:p>
            <a:r>
              <a:rPr lang="en-CA" sz="3300" dirty="0" smtClean="0"/>
              <a:t>Name 3 different specializations of animal cells starting from least to most </a:t>
            </a:r>
            <a:r>
              <a:rPr lang="en-CA" sz="3300" dirty="0" smtClean="0"/>
              <a:t>complex</a:t>
            </a:r>
          </a:p>
          <a:p>
            <a:r>
              <a:rPr lang="en-CA" sz="3300" dirty="0"/>
              <a:t>Go through chapter 26 and research </a:t>
            </a:r>
            <a:r>
              <a:rPr lang="en-CA" sz="3300" dirty="0" err="1">
                <a:hlinkClick r:id="rId2"/>
              </a:rPr>
              <a:t>porifera</a:t>
            </a:r>
            <a:r>
              <a:rPr lang="en-CA" sz="3300" dirty="0"/>
              <a:t> and cnidarians. Find out how they perform each of the 7 essential life functions, give one specie example from each and explain what makes them different from the phyla level below it.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makes me different?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through chapter 26 and research </a:t>
            </a:r>
            <a:r>
              <a:rPr lang="en-CA" dirty="0" smtClean="0">
                <a:hlinkClick r:id="rId2"/>
              </a:rPr>
              <a:t>porifera</a:t>
            </a:r>
            <a:r>
              <a:rPr lang="en-CA" dirty="0" smtClean="0"/>
              <a:t> and cnidarians. Find out how they perform each of the 7 essential life functions, give one specie example from each and explain what makes them different from the phyla level below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imal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6632"/>
            <a:ext cx="7920879" cy="66345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animals need to do to survive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To survive, animals must be able to perform a number of essential functions: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1) Feeding</a:t>
            </a:r>
          </a:p>
          <a:p>
            <a:r>
              <a:rPr lang="en-CA" dirty="0" smtClean="0"/>
              <a:t>2) Respiration</a:t>
            </a:r>
          </a:p>
          <a:p>
            <a:r>
              <a:rPr lang="en-CA" dirty="0" smtClean="0"/>
              <a:t>3) Internal Transport</a:t>
            </a:r>
          </a:p>
          <a:p>
            <a:r>
              <a:rPr lang="en-CA" dirty="0" smtClean="0"/>
              <a:t>4) Excretion</a:t>
            </a:r>
          </a:p>
          <a:p>
            <a:r>
              <a:rPr lang="en-CA" dirty="0" smtClean="0"/>
              <a:t>5) Response</a:t>
            </a:r>
          </a:p>
          <a:p>
            <a:r>
              <a:rPr lang="en-CA" dirty="0" smtClean="0"/>
              <a:t>6) Movement</a:t>
            </a:r>
          </a:p>
          <a:p>
            <a:r>
              <a:rPr lang="en-CA" dirty="0" smtClean="0"/>
              <a:t>7) Reproduction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Let’s go through one at a time.......</a:t>
            </a:r>
          </a:p>
          <a:p>
            <a:pPr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Herbivore</a:t>
            </a:r>
            <a:r>
              <a:rPr lang="en-CA" dirty="0" smtClean="0"/>
              <a:t>: eats plants: feed on roots, stems, leaves, flowers or fruits</a:t>
            </a:r>
          </a:p>
          <a:p>
            <a:r>
              <a:rPr lang="en-CA" b="1" dirty="0" smtClean="0"/>
              <a:t>Carnivore</a:t>
            </a:r>
            <a:r>
              <a:rPr lang="en-CA" dirty="0" smtClean="0"/>
              <a:t>: eat animals: feed on herbivores and other carnivores. Will eat any part of prey-fat, muscle, bone marrow and blood</a:t>
            </a:r>
          </a:p>
          <a:p>
            <a:r>
              <a:rPr lang="en-CA" b="1" dirty="0" smtClean="0"/>
              <a:t>Parasite</a:t>
            </a:r>
            <a:r>
              <a:rPr lang="en-CA" dirty="0" smtClean="0"/>
              <a:t>: feed either inside host or attach to outer surface of organism (do harm to host)</a:t>
            </a:r>
          </a:p>
          <a:p>
            <a:r>
              <a:rPr lang="en-CA" b="1" dirty="0" smtClean="0"/>
              <a:t>Filter feeders</a:t>
            </a:r>
            <a:r>
              <a:rPr lang="en-CA" dirty="0" smtClean="0"/>
              <a:t>: (Many aquatic animals) Animals that strain tiny floating plants and animals from water around them</a:t>
            </a:r>
          </a:p>
          <a:p>
            <a:r>
              <a:rPr lang="en-CA" b="1" dirty="0" smtClean="0"/>
              <a:t>Detritus feeders</a:t>
            </a:r>
            <a:r>
              <a:rPr lang="en-CA" dirty="0" smtClean="0"/>
              <a:t>: (</a:t>
            </a:r>
            <a:r>
              <a:rPr lang="en-CA" dirty="0" err="1" smtClean="0"/>
              <a:t>detrivors</a:t>
            </a:r>
            <a:r>
              <a:rPr lang="en-CA" dirty="0" smtClean="0"/>
              <a:t>) Feed on decaying plants and animals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Living cells consume O₂ and give off CO₂ in the process of cellular respiration:</a:t>
            </a:r>
          </a:p>
          <a:p>
            <a:pPr>
              <a:buNone/>
            </a:pPr>
            <a:r>
              <a:rPr lang="en-CA" dirty="0" smtClean="0"/>
              <a:t>     O₂ + C₆H₁₂O₆ </a:t>
            </a:r>
            <a:r>
              <a:rPr lang="en-CA" dirty="0" smtClean="0">
                <a:sym typeface="Wingdings" pitchFamily="2" charset="2"/>
              </a:rPr>
              <a:t> Energy + CO</a:t>
            </a:r>
            <a:r>
              <a:rPr lang="en-CA" dirty="0" smtClean="0"/>
              <a:t>₂</a:t>
            </a:r>
            <a:r>
              <a:rPr lang="en-CA" dirty="0" smtClean="0">
                <a:sym typeface="Wingdings" pitchFamily="2" charset="2"/>
              </a:rPr>
              <a:t> + Water</a:t>
            </a:r>
          </a:p>
          <a:p>
            <a:r>
              <a:rPr lang="en-CA" dirty="0" smtClean="0">
                <a:sym typeface="Wingdings" pitchFamily="2" charset="2"/>
              </a:rPr>
              <a:t>All animals must respire (breathe)</a:t>
            </a:r>
          </a:p>
          <a:p>
            <a:r>
              <a:rPr lang="en-CA" dirty="0" smtClean="0">
                <a:sym typeface="Wingdings" pitchFamily="2" charset="2"/>
              </a:rPr>
              <a:t>Small animals that live in H</a:t>
            </a:r>
            <a:r>
              <a:rPr lang="en-CA" dirty="0" smtClean="0"/>
              <a:t>₂O or in moist soil, may respire through their skin</a:t>
            </a:r>
          </a:p>
          <a:p>
            <a:r>
              <a:rPr lang="en-CA" dirty="0" smtClean="0"/>
              <a:t>The respiratory system of large animals has evolved to take many different forms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Internal Transport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animals need some way to carry O₂, nutrients and waste products to and from cells deep within its body</a:t>
            </a:r>
          </a:p>
          <a:p>
            <a:endParaRPr lang="en-CA" dirty="0" smtClean="0"/>
          </a:p>
          <a:p>
            <a:r>
              <a:rPr lang="en-CA" dirty="0" smtClean="0"/>
              <a:t>Many </a:t>
            </a:r>
            <a:r>
              <a:rPr lang="en-CA" dirty="0" err="1" smtClean="0"/>
              <a:t>multicellular</a:t>
            </a:r>
            <a:r>
              <a:rPr lang="en-CA" dirty="0" smtClean="0"/>
              <a:t> animals have evolved a circulatory system in which a heart pumps blood through blood vessels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Excretion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Cellular metabolism produces chemical waste such as ammonia that is harmful and must be eliminated</a:t>
            </a:r>
          </a:p>
          <a:p>
            <a:r>
              <a:rPr lang="en-CA" dirty="0" smtClean="0"/>
              <a:t>Large animals both in H₂O and on land must remove poisonous metabolic waste</a:t>
            </a:r>
          </a:p>
          <a:p>
            <a:r>
              <a:rPr lang="en-CA" dirty="0" smtClean="0"/>
              <a:t>This is done through the development of an excretory system that stores and disposes of waste products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Animals must keep watch on their surroundings to find food, spot predators and I.D. others of their own kind</a:t>
            </a:r>
          </a:p>
          <a:p>
            <a:r>
              <a:rPr lang="en-CA" dirty="0" smtClean="0"/>
              <a:t>Animals use specialized cells called nerve cells which hook-up together and form a nervous system</a:t>
            </a:r>
          </a:p>
          <a:p>
            <a:r>
              <a:rPr lang="en-CA" dirty="0" smtClean="0"/>
              <a:t>Sense organs such as eyes and ears gather info from the environment by responding to light, sound, temp. and other stimuli</a:t>
            </a:r>
          </a:p>
          <a:p>
            <a:r>
              <a:rPr lang="en-CA" dirty="0" smtClean="0"/>
              <a:t>The brain which is the nervous systems control center, processes info and regulates how the animal should respond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713</TotalTime>
  <Words>1306</Words>
  <Application>Microsoft Office PowerPoint</Application>
  <PresentationFormat>On-screen Show (4:3)</PresentationFormat>
  <Paragraphs>157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Extra Vocab you should know!</vt:lpstr>
      <vt:lpstr>PowerPoint Presentation</vt:lpstr>
      <vt:lpstr>What animals need to do to survive</vt:lpstr>
      <vt:lpstr>Feeding</vt:lpstr>
      <vt:lpstr>Respiration</vt:lpstr>
      <vt:lpstr>Internal Transport</vt:lpstr>
      <vt:lpstr>Excretion</vt:lpstr>
      <vt:lpstr>Response</vt:lpstr>
      <vt:lpstr>Movement</vt:lpstr>
      <vt:lpstr>Reproduction</vt:lpstr>
      <vt:lpstr>Early Development of Animals</vt:lpstr>
      <vt:lpstr>Development of animals cont’d...</vt:lpstr>
      <vt:lpstr>The Animal Kingdom</vt:lpstr>
      <vt:lpstr>Vertebrates and Invertebrates... What is the difference?</vt:lpstr>
      <vt:lpstr>Kingdom Animalia- The Invertebrates</vt:lpstr>
      <vt:lpstr>Invertebrate Phyla</vt:lpstr>
      <vt:lpstr>PowerPoint Presentation</vt:lpstr>
      <vt:lpstr>Cellular Level of Organization:  Cell Specialization</vt:lpstr>
      <vt:lpstr>Tissue Level of Organization: Symmetry</vt:lpstr>
      <vt:lpstr>PowerPoint Presentation</vt:lpstr>
      <vt:lpstr> Increasing Cephalization</vt:lpstr>
      <vt:lpstr>Organ Level of Organization:  Body Cavities</vt:lpstr>
      <vt:lpstr>Segmented Animals </vt:lpstr>
      <vt:lpstr>What have we learned?</vt:lpstr>
      <vt:lpstr>What makes me different?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animalia</dc:title>
  <dc:creator>Pavilion</dc:creator>
  <cp:lastModifiedBy>Kimberly Hinds</cp:lastModifiedBy>
  <cp:revision>66</cp:revision>
  <dcterms:created xsi:type="dcterms:W3CDTF">2010-11-21T19:04:17Z</dcterms:created>
  <dcterms:modified xsi:type="dcterms:W3CDTF">2016-05-17T18:49:27Z</dcterms:modified>
</cp:coreProperties>
</file>