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1" r:id="rId3"/>
    <p:sldId id="268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6" r:id="rId15"/>
  </p:sldIdLst>
  <p:sldSz cx="9144000" cy="6858000" type="screen4x3"/>
  <p:notesSz cx="9283700" cy="698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3" autoAdjust="0"/>
    <p:restoredTop sz="86410" autoAdjust="0"/>
  </p:normalViewPr>
  <p:slideViewPr>
    <p:cSldViewPr snapToGrid="0">
      <p:cViewPr varScale="1">
        <p:scale>
          <a:sx n="100" d="100"/>
          <a:sy n="100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4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641" cy="349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951" y="0"/>
            <a:ext cx="4023641" cy="349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21801-BC96-41D0-A957-31EC85C8EE81}" type="datetimeFigureOut">
              <a:rPr lang="en-CA" smtClean="0"/>
              <a:t>24/05/2016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34"/>
            <a:ext cx="4023641" cy="349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951" y="6635034"/>
            <a:ext cx="4023641" cy="349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E595F-5EEE-49D2-8BC5-D8BAA927B6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55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591EE24-7EB7-49FC-B7CC-ED5A25B738F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3125"/>
            <a:ext cx="31432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750344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D7CA0D0-9DB3-461D-BB37-1F59B3DD8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9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2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vascular</a:t>
            </a:r>
            <a:r>
              <a:rPr lang="en-US" baseline="0" dirty="0" smtClean="0"/>
              <a:t> system = movements of water </a:t>
            </a:r>
            <a:r>
              <a:rPr lang="en-US" baseline="0" dirty="0" smtClean="0">
                <a:sym typeface="Wingdings" panose="05000000000000000000" pitchFamily="2" charset="2"/>
              </a:rPr>
              <a:t> move tube feet/arms; remove waste/respiration/circulation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Adult; external </a:t>
            </a:r>
            <a:r>
              <a:rPr lang="en-US" dirty="0" err="1" smtClean="0"/>
              <a:t>fert</a:t>
            </a:r>
            <a:r>
              <a:rPr lang="en-US" dirty="0" smtClean="0"/>
              <a:t>; zygote; larva; </a:t>
            </a:r>
            <a:r>
              <a:rPr lang="en-US" dirty="0" err="1" smtClean="0"/>
              <a:t>metamorph</a:t>
            </a:r>
            <a:r>
              <a:rPr lang="en-US" dirty="0" smtClean="0"/>
              <a:t>; adult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CA0D0-9DB3-461D-BB37-1F59B3DD82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4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5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3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4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60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324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3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07" y="915337"/>
            <a:ext cx="7592785" cy="13038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7" y="2490135"/>
            <a:ext cx="7592786" cy="344499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5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8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04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9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2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4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2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3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DFXGafpGk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 smtClean="0"/>
              <a:t>Echinoderms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67" y="4535787"/>
            <a:ext cx="28194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38" y="4287152"/>
            <a:ext cx="1788091" cy="23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7" y="2490135"/>
            <a:ext cx="3371390" cy="3444997"/>
          </a:xfrm>
        </p:spPr>
        <p:txBody>
          <a:bodyPr/>
          <a:lstStyle/>
          <a:p>
            <a:r>
              <a:rPr lang="en-US" dirty="0" smtClean="0"/>
              <a:t>Solid waste </a:t>
            </a:r>
            <a:r>
              <a:rPr lang="en-US" dirty="0" smtClean="0">
                <a:sym typeface="Wingdings" panose="05000000000000000000" pitchFamily="2" charset="2"/>
              </a:rPr>
              <a:t> anus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Cellular waste  tube feet or skin gills</a:t>
            </a:r>
          </a:p>
        </p:txBody>
      </p:sp>
      <p:pic>
        <p:nvPicPr>
          <p:cNvPr id="4" name="Picture 2" descr="http://sargentanimalsystems.wikispaces.com/file/view/echinoderm.jpg/215201172/echinod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79" y="1915512"/>
            <a:ext cx="4717828" cy="49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7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brain</a:t>
            </a:r>
          </a:p>
          <a:p>
            <a:r>
              <a:rPr lang="en-US" dirty="0" smtClean="0"/>
              <a:t>Nerve ring</a:t>
            </a:r>
          </a:p>
          <a:p>
            <a:r>
              <a:rPr lang="en-US" dirty="0" smtClean="0"/>
              <a:t>Sensory cells</a:t>
            </a:r>
            <a:endParaRPr lang="en-US" dirty="0"/>
          </a:p>
        </p:txBody>
      </p:sp>
      <p:pic>
        <p:nvPicPr>
          <p:cNvPr id="4" name="Picture 2" descr="http://sargentanimalsystems.wikispaces.com/file/view/echinoderm.jpg/215201172/echinod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79" y="1915512"/>
            <a:ext cx="4717828" cy="49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5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 feet help crawl/pull</a:t>
            </a:r>
          </a:p>
          <a:p>
            <a:r>
              <a:rPr lang="en-US" dirty="0" smtClean="0"/>
              <a:t>Muscle </a:t>
            </a:r>
            <a:r>
              <a:rPr lang="en-US" dirty="0" err="1" smtClean="0"/>
              <a:t>fibres</a:t>
            </a:r>
            <a:r>
              <a:rPr lang="en-US" dirty="0" smtClean="0"/>
              <a:t> attach to endoskeleton plates</a:t>
            </a:r>
          </a:p>
          <a:p>
            <a:pPr lvl="1"/>
            <a:r>
              <a:rPr lang="en-US" dirty="0" smtClean="0"/>
              <a:t>Sand dollars, urchins much less movement because of fused plates</a:t>
            </a:r>
          </a:p>
          <a:p>
            <a:pPr lvl="1"/>
            <a:r>
              <a:rPr lang="en-US" dirty="0" smtClean="0"/>
              <a:t>Sea cucumbers have no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9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have separate sexes</a:t>
            </a:r>
          </a:p>
          <a:p>
            <a:r>
              <a:rPr lang="en-US" dirty="0" smtClean="0"/>
              <a:t>External fertilization</a:t>
            </a:r>
          </a:p>
          <a:p>
            <a:endParaRPr lang="en-US" dirty="0"/>
          </a:p>
          <a:p>
            <a:r>
              <a:rPr lang="en-US" dirty="0" smtClean="0"/>
              <a:t>Starfish can regenerate, when sectioned/severed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1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nselm.edu/homepage/jpitocch/genbi101/18_01bSeaStarLifeCycle_8-L%20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9" y="206374"/>
            <a:ext cx="6076951" cy="64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7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Spiny skin</a:t>
            </a:r>
          </a:p>
          <a:p>
            <a:r>
              <a:rPr lang="en-US" dirty="0" smtClean="0"/>
              <a:t>5-part radial symmetry</a:t>
            </a:r>
          </a:p>
          <a:p>
            <a:r>
              <a:rPr lang="en-US" dirty="0" smtClean="0"/>
              <a:t>Internal skeleton</a:t>
            </a:r>
          </a:p>
          <a:p>
            <a:r>
              <a:rPr lang="en-US" dirty="0" smtClean="0"/>
              <a:t>Tube feet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24" y="2951139"/>
            <a:ext cx="2596868" cy="31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33" y="4429364"/>
            <a:ext cx="2583744" cy="172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7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sargentanimalsystems.wikispaces.com/file/view/echinoderm.jpg/215201172/echinode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20" y="213640"/>
            <a:ext cx="6099757" cy="63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8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Stars, Brittle Stars</a:t>
            </a:r>
          </a:p>
        </p:txBody>
      </p:sp>
      <p:pic>
        <p:nvPicPr>
          <p:cNvPr id="9218" name="Picture 2" descr="http://www.singingsandsbb.com/starfish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9" y="3603229"/>
            <a:ext cx="4207878" cy="31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2.bp.blogspot.com/-MOq6IaWA-F4/TxbiZNvAyCI/AAAAAAAABzM/GaW1XJLOaC4/s1600/Brittles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93" y="3184282"/>
            <a:ext cx="4751065" cy="316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Urchins, Sand Dollars</a:t>
            </a:r>
            <a:endParaRPr lang="en-US" dirty="0"/>
          </a:p>
        </p:txBody>
      </p:sp>
      <p:pic>
        <p:nvPicPr>
          <p:cNvPr id="11266" name="Picture 2" descr="http://images.nationalgeographic.com/wpf/media-live/photos/000/179/cache/sea-urchins08-sea-urchin_17935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97" y="3233991"/>
            <a:ext cx="4705183" cy="3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personal.psu.edu/afr3/blogs/SIOW/sand-dollar-l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3" y="2976566"/>
            <a:ext cx="4286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 Cucumbers, Sea Lilies, Feather Stars</a:t>
            </a:r>
            <a:endParaRPr lang="en-US" dirty="0"/>
          </a:p>
        </p:txBody>
      </p:sp>
      <p:pic>
        <p:nvPicPr>
          <p:cNvPr id="12290" name="Picture 2" descr="http://images.nationalgeographic.com/wpf/media-live/photos/000/065/cache/sea-cucumber_6533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1" y="3259932"/>
            <a:ext cx="4592888" cy="34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newswatch.nationalgeographic.com/files/2010/03/Neocrinus-decorus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89" y="3342548"/>
            <a:ext cx="3334352" cy="32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messersmith.name/wordpress/wp-content/gallery/magic_passage_20090221/feather_star_IMG_18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65" y="2929597"/>
            <a:ext cx="2533309" cy="18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tube feet to pry/grasp</a:t>
            </a:r>
          </a:p>
          <a:p>
            <a:r>
              <a:rPr lang="en-US" dirty="0" smtClean="0"/>
              <a:t>Stomach pushed out through mouth </a:t>
            </a:r>
            <a:r>
              <a:rPr lang="en-US" dirty="0" smtClean="0">
                <a:sym typeface="Wingdings" panose="05000000000000000000" pitchFamily="2" charset="2"/>
              </a:rPr>
              <a:t> pours out digestive enzymes  pulls in nutrients and partially digested prey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www.youtube.com/watch?v=2DFXGafpGkQ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 feet or skin gills</a:t>
            </a:r>
          </a:p>
        </p:txBody>
      </p:sp>
      <p:pic>
        <p:nvPicPr>
          <p:cNvPr id="13314" name="Picture 2" descr="http://www.uas.alaska.edu/arts_sciences/naturalsciences/biology/tamone/catalog/echinodermata/Strongylocentrotus_droebachiensis/Tube_f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" y="348373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2.estrellamountain.edu/faculty/farabee/BIOBK/adultseastararmx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18" y="3591981"/>
            <a:ext cx="40481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</a:t>
            </a:r>
            <a:r>
              <a:rPr lang="en-US" dirty="0" err="1" smtClean="0"/>
              <a:t>Tranport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use water system integrally</a:t>
            </a:r>
          </a:p>
          <a:p>
            <a:r>
              <a:rPr lang="en-US" dirty="0" smtClean="0"/>
              <a:t>None; relies on other systems and/or diffusion through 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3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500</TotalTime>
  <Words>175</Words>
  <Application>Microsoft Office PowerPoint</Application>
  <PresentationFormat>On-screen Show (4:3)</PresentationFormat>
  <Paragraphs>46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Wingdings</vt:lpstr>
      <vt:lpstr>Organic</vt:lpstr>
      <vt:lpstr>Echinoderms</vt:lpstr>
      <vt:lpstr>General Characteristics</vt:lpstr>
      <vt:lpstr>PowerPoint Presentation</vt:lpstr>
      <vt:lpstr>Examples</vt:lpstr>
      <vt:lpstr>Examples</vt:lpstr>
      <vt:lpstr>Examples</vt:lpstr>
      <vt:lpstr>Feeding</vt:lpstr>
      <vt:lpstr>Respiration</vt:lpstr>
      <vt:lpstr>Internal Tranport</vt:lpstr>
      <vt:lpstr>Excretion</vt:lpstr>
      <vt:lpstr>Response</vt:lpstr>
      <vt:lpstr>Movement</vt:lpstr>
      <vt:lpstr>Reproduction</vt:lpstr>
      <vt:lpstr>Life History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Animals</dc:title>
  <dc:creator>Ashley</dc:creator>
  <cp:lastModifiedBy>Kimberly Hinds</cp:lastModifiedBy>
  <cp:revision>66</cp:revision>
  <cp:lastPrinted>2016-05-24T23:06:34Z</cp:lastPrinted>
  <dcterms:created xsi:type="dcterms:W3CDTF">2014-02-22T02:08:45Z</dcterms:created>
  <dcterms:modified xsi:type="dcterms:W3CDTF">2016-05-24T23:06:34Z</dcterms:modified>
</cp:coreProperties>
</file>