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39"/>
  </p:notesMasterIdLst>
  <p:sldIdLst>
    <p:sldId id="260" r:id="rId2"/>
    <p:sldId id="316" r:id="rId3"/>
    <p:sldId id="353" r:id="rId4"/>
    <p:sldId id="354" r:id="rId5"/>
    <p:sldId id="318" r:id="rId6"/>
    <p:sldId id="319" r:id="rId7"/>
    <p:sldId id="358" r:id="rId8"/>
    <p:sldId id="356" r:id="rId9"/>
    <p:sldId id="325" r:id="rId10"/>
    <p:sldId id="357" r:id="rId11"/>
    <p:sldId id="324" r:id="rId12"/>
    <p:sldId id="326" r:id="rId13"/>
    <p:sldId id="327" r:id="rId14"/>
    <p:sldId id="331" r:id="rId15"/>
    <p:sldId id="328" r:id="rId16"/>
    <p:sldId id="359" r:id="rId17"/>
    <p:sldId id="360" r:id="rId18"/>
    <p:sldId id="329" r:id="rId19"/>
    <p:sldId id="349" r:id="rId20"/>
    <p:sldId id="332" r:id="rId21"/>
    <p:sldId id="333" r:id="rId22"/>
    <p:sldId id="352" r:id="rId23"/>
    <p:sldId id="335" r:id="rId24"/>
    <p:sldId id="336" r:id="rId25"/>
    <p:sldId id="350" r:id="rId26"/>
    <p:sldId id="351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3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4" autoAdjust="0"/>
    <p:restoredTop sz="86410" autoAdjust="0"/>
  </p:normalViewPr>
  <p:slideViewPr>
    <p:cSldViewPr snapToGrid="0">
      <p:cViewPr>
        <p:scale>
          <a:sx n="70" d="100"/>
          <a:sy n="70" d="100"/>
        </p:scale>
        <p:origin x="-126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EE24-7EB7-49FC-B7CC-ED5A25B738F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CA0D0-9DB3-461D-BB37-1F59B3DD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https://www.youtube.com/watch?v=Q1zbgd6xpGQ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Antennae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Claws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Walking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Flippers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Other specialized features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8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8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4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5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3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4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0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2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3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31A5D-F56F-444E-A259-6B1BB42EF4D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54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985E5-19C5-451B-BC82-5D9EAE90CA9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731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07" y="915337"/>
            <a:ext cx="7592785" cy="13038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490135"/>
            <a:ext cx="7592786" cy="34449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5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8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4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2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4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apeoflife.org/video/behavior/arthropods-dragonfly-metamorphosis" TargetMode="External"/><Relationship Id="rId2" Type="http://schemas.openxmlformats.org/officeDocument/2006/relationships/hyperlink" Target="http://shapeoflife.org/video/behavior/arthropods-horseshoe-cra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hapeoflife.org/video/behavior/arthropods-blue-crab-molt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 smtClean="0"/>
              <a:t>Arthropods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Characteristics (Day 1)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123724"/>
              </p:ext>
            </p:extLst>
          </p:nvPr>
        </p:nvGraphicFramePr>
        <p:xfrm>
          <a:off x="819807" y="2548189"/>
          <a:ext cx="7498813" cy="418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Bitmap Image" r:id="rId4" imgW="5229955" imgH="2914286" progId="Paint.Picture">
                  <p:embed/>
                </p:oleObj>
              </mc:Choice>
              <mc:Fallback>
                <p:oleObj name="Bitmap Image" r:id="rId4" imgW="5229955" imgH="2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07" y="2548189"/>
                        <a:ext cx="7498813" cy="4180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s://figures.boundless.com/19691/large/figure-41-02-03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7" y="1385235"/>
            <a:ext cx="8915883" cy="41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" y="2490135"/>
            <a:ext cx="1320800" cy="176865"/>
          </a:xfrm>
          <a:prstGeom prst="rect">
            <a:avLst/>
          </a:prstGeom>
          <a:solidFill>
            <a:srgbClr val="83992A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78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Circ</a:t>
            </a:r>
            <a:endParaRPr lang="en-US" dirty="0" smtClean="0"/>
          </a:p>
          <a:p>
            <a:r>
              <a:rPr lang="en-US" dirty="0" smtClean="0"/>
              <a:t>One long, narrow heart along abdomen</a:t>
            </a:r>
          </a:p>
          <a:p>
            <a:pPr lvl="1"/>
            <a:r>
              <a:rPr lang="en-US" dirty="0" smtClean="0"/>
              <a:t>Pumps blood through arteries into tissues</a:t>
            </a:r>
          </a:p>
          <a:p>
            <a:pPr lvl="1"/>
            <a:r>
              <a:rPr lang="en-US" dirty="0" smtClean="0"/>
              <a:t>Tissues empty waste blood into sinuses…eventually all collects back into large cavity…back to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developed</a:t>
            </a:r>
          </a:p>
          <a:p>
            <a:r>
              <a:rPr lang="en-US" dirty="0" smtClean="0"/>
              <a:t>Brain = pair of ganglia</a:t>
            </a:r>
          </a:p>
          <a:p>
            <a:r>
              <a:rPr lang="en-US" dirty="0" smtClean="0"/>
              <a:t>Compound eyes</a:t>
            </a:r>
          </a:p>
          <a:p>
            <a:r>
              <a:rPr lang="en-US" dirty="0" smtClean="0"/>
              <a:t>Sense organs (</a:t>
            </a:r>
            <a:r>
              <a:rPr lang="en-US" dirty="0" err="1" smtClean="0"/>
              <a:t>statocycts</a:t>
            </a:r>
            <a:r>
              <a:rPr lang="en-US" dirty="0" smtClean="0"/>
              <a:t>, chemo receptors, sensory hairs)</a:t>
            </a:r>
          </a:p>
        </p:txBody>
      </p:sp>
    </p:spTree>
    <p:extLst>
      <p:ext uri="{BB962C8B-B14F-4D97-AF65-F5344CB8AC3E}">
        <p14:creationId xmlns:p14="http://schemas.microsoft.com/office/powerpoint/2010/main" val="39904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Coordinated nervous and muscle system</a:t>
            </a:r>
          </a:p>
          <a:p>
            <a:r>
              <a:rPr lang="en-US" dirty="0" smtClean="0"/>
              <a:t>Muscles at exoskeleton joints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216273"/>
              </p:ext>
            </p:extLst>
          </p:nvPr>
        </p:nvGraphicFramePr>
        <p:xfrm>
          <a:off x="367392" y="3790950"/>
          <a:ext cx="39147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Bitmap Image" r:id="rId3" imgW="3914286" imgH="3010320" progId="Paint.Picture">
                  <p:embed/>
                </p:oleObj>
              </mc:Choice>
              <mc:Fallback>
                <p:oleObj name="Bitmap Image" r:id="rId3" imgW="3914286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92" y="3790950"/>
                        <a:ext cx="3914775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12573"/>
              </p:ext>
            </p:extLst>
          </p:nvPr>
        </p:nvGraphicFramePr>
        <p:xfrm>
          <a:off x="4863192" y="3790950"/>
          <a:ext cx="350520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Bitmap Image" r:id="rId5" imgW="3505689" imgH="3067478" progId="Paint.Picture">
                  <p:embed/>
                </p:oleObj>
              </mc:Choice>
              <mc:Fallback>
                <p:oleObj name="Bitmap Image" r:id="rId5" imgW="3505689" imgH="3067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192" y="3790950"/>
                        <a:ext cx="3505200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biologyfaiq.weebly.com/uploads/1/4/9/3/14930152/7431353_orig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2" y="1374654"/>
            <a:ext cx="8625818" cy="45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sexes</a:t>
            </a:r>
          </a:p>
          <a:p>
            <a:r>
              <a:rPr lang="en-US" dirty="0" smtClean="0"/>
              <a:t>Most is internal fertilization</a:t>
            </a:r>
          </a:p>
          <a:p>
            <a:r>
              <a:rPr lang="en-US" dirty="0" smtClean="0"/>
              <a:t>Most lay eggs</a:t>
            </a:r>
          </a:p>
          <a:p>
            <a:endParaRPr lang="en-US" dirty="0"/>
          </a:p>
          <a:p>
            <a:r>
              <a:rPr lang="en-US" dirty="0" smtClean="0"/>
              <a:t>Most development has some form of metamorphosis – major change in body form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4800" y="6019800"/>
            <a:ext cx="381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hlinkClick r:id="rId2"/>
              </a:rPr>
              <a:t>Horseshoe laying eggs</a:t>
            </a:r>
            <a:endParaRPr lang="en-US" alt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6600" y="6019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hlinkClick r:id="rId3"/>
              </a:rPr>
              <a:t>Dragonfly metamorphosis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4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02"/>
            <a:ext cx="9144000" cy="68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4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28" y="19706"/>
            <a:ext cx="9170428" cy="68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– Questions &amp; </a:t>
            </a:r>
            <a:r>
              <a:rPr lang="en-US" dirty="0" err="1" smtClean="0"/>
              <a:t>Colouring</a:t>
            </a:r>
            <a:r>
              <a:rPr lang="en-US" dirty="0" smtClean="0"/>
              <a:t> Sheet!</a:t>
            </a:r>
          </a:p>
          <a:p>
            <a:endParaRPr lang="en-US" dirty="0"/>
          </a:p>
          <a:p>
            <a:r>
              <a:rPr lang="en-US" dirty="0" smtClean="0"/>
              <a:t>Dictionary</a:t>
            </a:r>
          </a:p>
          <a:p>
            <a:pPr lvl="1"/>
            <a:r>
              <a:rPr lang="en-US" dirty="0"/>
              <a:t>exoskeleton, green gland, tracheal tube, </a:t>
            </a:r>
            <a:r>
              <a:rPr lang="en-US" dirty="0" err="1"/>
              <a:t>malpighian</a:t>
            </a:r>
            <a:r>
              <a:rPr lang="en-US" dirty="0"/>
              <a:t> tubule, metamorphosis</a:t>
            </a:r>
          </a:p>
        </p:txBody>
      </p:sp>
    </p:spTree>
    <p:extLst>
      <p:ext uri="{BB962C8B-B14F-4D97-AF65-F5344CB8AC3E}">
        <p14:creationId xmlns:p14="http://schemas.microsoft.com/office/powerpoint/2010/main" val="6241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372497"/>
            <a:ext cx="7592786" cy="3941806"/>
          </a:xfrm>
        </p:spPr>
        <p:txBody>
          <a:bodyPr/>
          <a:lstStyle/>
          <a:p>
            <a:r>
              <a:rPr lang="en-US" dirty="0" smtClean="0"/>
              <a:t>What are appendages? Why are they important?</a:t>
            </a:r>
          </a:p>
          <a:p>
            <a:r>
              <a:rPr lang="en-US" dirty="0" smtClean="0"/>
              <a:t>Name at least 3 reasons the exoskeleton is important for arthropods</a:t>
            </a:r>
          </a:p>
          <a:p>
            <a:r>
              <a:rPr lang="en-US" dirty="0" smtClean="0"/>
              <a:t>Why do appendages need to be jointed?</a:t>
            </a:r>
          </a:p>
          <a:p>
            <a:r>
              <a:rPr lang="en-US" dirty="0" smtClean="0"/>
              <a:t>What are at least 2 differences between aquatic and terrestrial arthropods? Why do you think there ARE differences?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310" y="480947"/>
            <a:ext cx="8623738" cy="5856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Arthropods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Types &amp;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5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419100"/>
            <a:ext cx="76866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419100"/>
            <a:ext cx="7686675" cy="601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898" y="5486400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Cheliceratea</a:t>
            </a:r>
            <a:endParaRPr lang="en-US" sz="2000" b="1" dirty="0" smtClean="0"/>
          </a:p>
          <a:p>
            <a:r>
              <a:rPr lang="en-US" sz="2000" b="1" dirty="0" smtClean="0"/>
              <a:t>(Class </a:t>
            </a:r>
            <a:r>
              <a:rPr lang="en-US" sz="2000" b="1" dirty="0" err="1" smtClean="0"/>
              <a:t>Arachnida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3897" y="2848304"/>
            <a:ext cx="1270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Crustacea</a:t>
            </a: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8662" y="1728951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Uniramia</a:t>
            </a:r>
            <a:endParaRPr lang="en-US" sz="2000" b="1" dirty="0" smtClean="0"/>
          </a:p>
          <a:p>
            <a:r>
              <a:rPr lang="en-US" sz="2000" b="1" dirty="0" smtClean="0"/>
              <a:t>(Class </a:t>
            </a:r>
            <a:r>
              <a:rPr lang="en-US" sz="2000" b="1" dirty="0" err="1" smtClean="0"/>
              <a:t>Chilopoda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7486" y="872358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Uniramia</a:t>
            </a:r>
            <a:endParaRPr lang="en-US" sz="2000" b="1" dirty="0" smtClean="0"/>
          </a:p>
          <a:p>
            <a:r>
              <a:rPr lang="en-US" sz="2000" b="1" dirty="0" smtClean="0"/>
              <a:t>(Class </a:t>
            </a:r>
            <a:r>
              <a:rPr lang="en-US" sz="2000" b="1" dirty="0" err="1" smtClean="0"/>
              <a:t>Diplopoda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4737" y="4325006"/>
            <a:ext cx="1803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Uniramia</a:t>
            </a:r>
            <a:endParaRPr lang="en-US" sz="2000" b="1" dirty="0" smtClean="0"/>
          </a:p>
          <a:p>
            <a:r>
              <a:rPr lang="en-US" sz="2000" b="1" dirty="0" smtClean="0"/>
              <a:t>(Class </a:t>
            </a:r>
            <a:r>
              <a:rPr lang="en-US" sz="2000" b="1" dirty="0" err="1" smtClean="0"/>
              <a:t>Insecta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85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490135"/>
            <a:ext cx="7592786" cy="3802177"/>
          </a:xfrm>
        </p:spPr>
        <p:txBody>
          <a:bodyPr/>
          <a:lstStyle/>
          <a:p>
            <a:r>
              <a:rPr lang="en-US" dirty="0"/>
              <a:t>round, segmented body</a:t>
            </a:r>
            <a:br>
              <a:rPr lang="en-US" dirty="0"/>
            </a:br>
            <a:r>
              <a:rPr lang="en-US" dirty="0"/>
              <a:t>two pairs of legs per segment</a:t>
            </a:r>
            <a:br>
              <a:rPr lang="en-US" dirty="0"/>
            </a:br>
            <a:r>
              <a:rPr lang="en-US" dirty="0"/>
              <a:t>also known as </a:t>
            </a:r>
            <a:r>
              <a:rPr lang="en-US" dirty="0" err="1"/>
              <a:t>myriapods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"thousand </a:t>
            </a:r>
            <a:r>
              <a:rPr lang="en-US" dirty="0" smtClean="0"/>
              <a:t>feet“</a:t>
            </a:r>
          </a:p>
          <a:p>
            <a:r>
              <a:rPr lang="en-US" dirty="0"/>
              <a:t>flattened, segmented body</a:t>
            </a:r>
            <a:br>
              <a:rPr lang="en-US" dirty="0"/>
            </a:br>
            <a:r>
              <a:rPr lang="en-US" dirty="0"/>
              <a:t>one pair of legs per segment</a:t>
            </a:r>
            <a:br>
              <a:rPr lang="en-US" dirty="0"/>
            </a:br>
            <a:r>
              <a:rPr lang="en-US" dirty="0"/>
              <a:t>also known as </a:t>
            </a:r>
            <a:r>
              <a:rPr lang="en-US" dirty="0" err="1"/>
              <a:t>myriapods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"hundred feet"</a:t>
            </a:r>
          </a:p>
        </p:txBody>
      </p:sp>
    </p:spTree>
    <p:extLst>
      <p:ext uri="{BB962C8B-B14F-4D97-AF65-F5344CB8AC3E}">
        <p14:creationId xmlns:p14="http://schemas.microsoft.com/office/powerpoint/2010/main" val="24000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hard, flexible exoskeleton</a:t>
            </a:r>
            <a:br>
              <a:rPr lang="en-US" dirty="0"/>
            </a:br>
            <a:r>
              <a:rPr lang="en-US" dirty="0"/>
              <a:t>gills</a:t>
            </a:r>
            <a:br>
              <a:rPr lang="en-US" dirty="0"/>
            </a:br>
            <a:r>
              <a:rPr lang="en-US" dirty="0"/>
              <a:t>branched antennae</a:t>
            </a:r>
            <a:br>
              <a:rPr lang="en-US" dirty="0"/>
            </a:br>
            <a:r>
              <a:rPr lang="en-US" dirty="0"/>
              <a:t>two body sections - abdomen &amp; </a:t>
            </a:r>
            <a:r>
              <a:rPr lang="en-US" dirty="0" err="1"/>
              <a:t>celphalothorax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mostly aquatic 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/>
              <a:t>wo body sections - abdomen &amp; cephalothorax</a:t>
            </a:r>
            <a:br>
              <a:rPr lang="en-US" dirty="0"/>
            </a:br>
            <a:r>
              <a:rPr lang="en-US" dirty="0"/>
              <a:t>no antennae</a:t>
            </a:r>
            <a:br>
              <a:rPr lang="en-US" dirty="0"/>
            </a:br>
            <a:r>
              <a:rPr lang="en-US" dirty="0"/>
              <a:t>four pairs of legs</a:t>
            </a:r>
            <a:br>
              <a:rPr lang="en-US" dirty="0"/>
            </a:br>
            <a:r>
              <a:rPr lang="en-US" dirty="0"/>
              <a:t>chelicerae and </a:t>
            </a:r>
            <a:r>
              <a:rPr lang="en-US" dirty="0" err="1"/>
              <a:t>pedipalps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spinnerets </a:t>
            </a:r>
          </a:p>
        </p:txBody>
      </p:sp>
    </p:spTree>
    <p:extLst>
      <p:ext uri="{BB962C8B-B14F-4D97-AF65-F5344CB8AC3E}">
        <p14:creationId xmlns:p14="http://schemas.microsoft.com/office/powerpoint/2010/main" val="17097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hard, flexible </a:t>
            </a:r>
            <a:r>
              <a:rPr lang="en-US" dirty="0" err="1" smtClean="0"/>
              <a:t>exoskelton</a:t>
            </a:r>
            <a:endParaRPr lang="en-US" dirty="0" smtClean="0"/>
          </a:p>
          <a:p>
            <a:r>
              <a:rPr lang="en-US" dirty="0" smtClean="0"/>
              <a:t>gills</a:t>
            </a:r>
            <a:endParaRPr lang="en-US" dirty="0"/>
          </a:p>
          <a:p>
            <a:r>
              <a:rPr lang="en-US" dirty="0" smtClean="0"/>
              <a:t>branched antennae</a:t>
            </a:r>
          </a:p>
          <a:p>
            <a:r>
              <a:rPr lang="en-US" dirty="0" smtClean="0"/>
              <a:t>abdomen &amp; </a:t>
            </a:r>
            <a:r>
              <a:rPr lang="en-US" dirty="0" err="1" smtClean="0"/>
              <a:t>cehalothorax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body section - abdomen, cephalothorax</a:t>
            </a:r>
          </a:p>
          <a:p>
            <a:r>
              <a:rPr lang="en-US" dirty="0" smtClean="0"/>
              <a:t>NO antennae</a:t>
            </a:r>
          </a:p>
          <a:p>
            <a:r>
              <a:rPr lang="en-US" smtClean="0"/>
              <a:t>four pairs of legs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three body sections</a:t>
            </a:r>
            <a:br>
              <a:rPr lang="en-US"/>
            </a:br>
            <a:r>
              <a:rPr lang="en-US"/>
              <a:t>one pair of unbranched antennae</a:t>
            </a:r>
            <a:br>
              <a:rPr lang="en-US"/>
            </a:br>
            <a:r>
              <a:rPr lang="en-US"/>
              <a:t>three pairs of legs</a:t>
            </a:r>
            <a:br>
              <a:rPr lang="en-US"/>
            </a:br>
            <a:r>
              <a:rPr lang="en-US"/>
              <a:t>mandibles</a:t>
            </a:r>
          </a:p>
        </p:txBody>
      </p:sp>
    </p:spTree>
    <p:extLst>
      <p:ext uri="{BB962C8B-B14F-4D97-AF65-F5344CB8AC3E}">
        <p14:creationId xmlns:p14="http://schemas.microsoft.com/office/powerpoint/2010/main" val="33926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Arthropods Pictures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55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Arachnids</a:t>
            </a:r>
          </a:p>
        </p:txBody>
      </p:sp>
      <p:pic>
        <p:nvPicPr>
          <p:cNvPr id="3075" name="Picture 4" descr="e_flavicaudi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04808"/>
            <a:ext cx="3962400" cy="2974975"/>
          </a:xfrm>
          <a:noFill/>
        </p:spPr>
      </p:pic>
      <p:pic>
        <p:nvPicPr>
          <p:cNvPr id="3076" name="Picture 6" descr="s_mauru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409950"/>
            <a:ext cx="4267200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199734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490135"/>
            <a:ext cx="7592786" cy="3848035"/>
          </a:xfrm>
        </p:spPr>
        <p:txBody>
          <a:bodyPr>
            <a:normAutofit/>
          </a:bodyPr>
          <a:lstStyle/>
          <a:p>
            <a:r>
              <a:rPr lang="en-CA" dirty="0" smtClean="0"/>
              <a:t>Insects, spiders, crustaceans</a:t>
            </a:r>
          </a:p>
          <a:p>
            <a:r>
              <a:rPr lang="en-CA" dirty="0" smtClean="0"/>
              <a:t>“jointed food” – all have jointed appendages</a:t>
            </a:r>
          </a:p>
          <a:p>
            <a:r>
              <a:rPr lang="en-CA" dirty="0" smtClean="0"/>
              <a:t>Segmented body</a:t>
            </a:r>
          </a:p>
          <a:p>
            <a:r>
              <a:rPr lang="en-CA" dirty="0" smtClean="0"/>
              <a:t>Exoskeleton</a:t>
            </a:r>
          </a:p>
        </p:txBody>
      </p:sp>
      <p:pic>
        <p:nvPicPr>
          <p:cNvPr id="4" name="Picture 6" descr="s_maur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1913" y="4314798"/>
            <a:ext cx="2995535" cy="2246651"/>
          </a:xfrm>
          <a:prstGeom prst="rect">
            <a:avLst/>
          </a:prstGeom>
          <a:noFill/>
        </p:spPr>
      </p:pic>
      <p:pic>
        <p:nvPicPr>
          <p:cNvPr id="5" name="Picture 7" descr="spider-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576" y="3790950"/>
            <a:ext cx="2473903" cy="2770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244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9" name="Picture 4" descr="spider-fro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28775"/>
            <a:ext cx="4038600" cy="4467225"/>
          </a:xfrm>
          <a:noFill/>
        </p:spPr>
      </p:pic>
      <p:pic>
        <p:nvPicPr>
          <p:cNvPr id="4100" name="Picture 7" descr="spider-b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1788"/>
            <a:ext cx="4038600" cy="4522787"/>
          </a:xfrm>
          <a:noFill/>
        </p:spPr>
      </p:pic>
    </p:spTree>
    <p:extLst>
      <p:ext uri="{BB962C8B-B14F-4D97-AF65-F5344CB8AC3E}">
        <p14:creationId xmlns:p14="http://schemas.microsoft.com/office/powerpoint/2010/main" val="1409076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reefkeeping.com/issues/2007-05/as/images/tn_crustacean_edited_sml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657600"/>
            <a:ext cx="5870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3.shorecrest.org/~Lisa_Peck/MarineBio/syllabus/ch7invertebrates/Invertwp/invertwp_08/sandy_r/shrimp_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0307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Crustaceans</a:t>
            </a:r>
          </a:p>
        </p:txBody>
      </p:sp>
    </p:spTree>
    <p:extLst>
      <p:ext uri="{BB962C8B-B14F-4D97-AF65-F5344CB8AC3E}">
        <p14:creationId xmlns:p14="http://schemas.microsoft.com/office/powerpoint/2010/main" val="2779071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2" descr="http://1.bp.blogspot.com/-A0NCAndL0Aw/T1MGftLBisI/AAAAAAAAAQY/c_sCe5ORLZE/s1600/crustac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1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media.web.britannica.com/eb-media/77/11077-004-F484C7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733675"/>
            <a:ext cx="52387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91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3" name="Picture 2" descr="http://foodgalaxy.org/sites/default/files/Crusta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4676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28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grasshopp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743200"/>
            <a:ext cx="5105400" cy="4057650"/>
          </a:xfr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Insect</a:t>
            </a:r>
          </a:p>
        </p:txBody>
      </p:sp>
      <p:pic>
        <p:nvPicPr>
          <p:cNvPr id="8196" name="Picture 4" descr="large-marsh-grasshopp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3657600" cy="2265363"/>
          </a:xfrm>
          <a:noFill/>
        </p:spPr>
      </p:pic>
      <p:pic>
        <p:nvPicPr>
          <p:cNvPr id="8197" name="Picture 6" descr="G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838200"/>
            <a:ext cx="3581400" cy="2413000"/>
          </a:xfrm>
          <a:noFill/>
        </p:spPr>
      </p:pic>
    </p:spTree>
    <p:extLst>
      <p:ext uri="{BB962C8B-B14F-4D97-AF65-F5344CB8AC3E}">
        <p14:creationId xmlns:p14="http://schemas.microsoft.com/office/powerpoint/2010/main" val="4123258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4" descr="monarc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3657600" cy="2876550"/>
          </a:xfrm>
          <a:noFill/>
        </p:spPr>
      </p:pic>
      <p:pic>
        <p:nvPicPr>
          <p:cNvPr id="9220" name="Picture 7" descr="vicero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4038600" cy="3094038"/>
          </a:xfrm>
          <a:noFill/>
        </p:spPr>
      </p:pic>
      <p:pic>
        <p:nvPicPr>
          <p:cNvPr id="9221" name="Picture 15" descr="IMG_03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590800"/>
            <a:ext cx="5410200" cy="4057650"/>
          </a:xfrm>
          <a:noFill/>
        </p:spPr>
      </p:pic>
      <p:sp>
        <p:nvSpPr>
          <p:cNvPr id="9222" name="Rectangle 1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527139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4" descr="IMG_03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305800" cy="6229350"/>
          </a:xfrm>
          <a:noFill/>
        </p:spPr>
      </p:pic>
    </p:spTree>
    <p:extLst>
      <p:ext uri="{BB962C8B-B14F-4D97-AF65-F5344CB8AC3E}">
        <p14:creationId xmlns:p14="http://schemas.microsoft.com/office/powerpoint/2010/main" val="2849209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 [left]</a:t>
            </a:r>
          </a:p>
          <a:p>
            <a:endParaRPr lang="en-US" dirty="0"/>
          </a:p>
          <a:p>
            <a:r>
              <a:rPr lang="en-US" dirty="0" smtClean="0"/>
              <a:t>Questions [right]</a:t>
            </a:r>
          </a:p>
          <a:p>
            <a:endParaRPr lang="en-US" dirty="0"/>
          </a:p>
          <a:p>
            <a:r>
              <a:rPr lang="en-US" dirty="0" smtClean="0"/>
              <a:t>Pre-lab (grasshopper or crayfish)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3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490135"/>
            <a:ext cx="7592786" cy="3848035"/>
          </a:xfrm>
        </p:spPr>
        <p:txBody>
          <a:bodyPr>
            <a:normAutofit/>
          </a:bodyPr>
          <a:lstStyle/>
          <a:p>
            <a:r>
              <a:rPr lang="en-CA" dirty="0" smtClean="0"/>
              <a:t>Open circulation</a:t>
            </a:r>
          </a:p>
          <a:p>
            <a:r>
              <a:rPr lang="en-CA" dirty="0" smtClean="0"/>
              <a:t>Compound eyes</a:t>
            </a:r>
          </a:p>
          <a:p>
            <a:r>
              <a:rPr lang="en-CA" dirty="0" smtClean="0"/>
              <a:t>Special tubes for excretion, and respiration</a:t>
            </a:r>
          </a:p>
        </p:txBody>
      </p:sp>
      <p:pic>
        <p:nvPicPr>
          <p:cNvPr id="4" name="Picture 2" descr="http://foodgalaxy.org/sites/default/files/Crusta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98" y="4286588"/>
            <a:ext cx="283695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buzzle.com/img/articleImages/572083-11230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96" y="4286588"/>
            <a:ext cx="2012845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2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of carbohydrates</a:t>
            </a:r>
          </a:p>
          <a:p>
            <a:r>
              <a:rPr lang="en-US" dirty="0" smtClean="0"/>
              <a:t>Protection, water proofing</a:t>
            </a:r>
          </a:p>
          <a:p>
            <a:r>
              <a:rPr lang="en-US" dirty="0" smtClean="0"/>
              <a:t>Does not grow with animal – must be shed and regrown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88125" y="5750188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hlinkClick r:id="rId2"/>
              </a:rPr>
              <a:t>Blue Crab Molting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53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Jointed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features, may have many different types of appendages on one body</a:t>
            </a:r>
          </a:p>
          <a:p>
            <a:r>
              <a:rPr lang="en-US" dirty="0" smtClean="0"/>
              <a:t>Most have small </a:t>
            </a:r>
            <a:r>
              <a:rPr lang="en-US" u="sng" dirty="0" smtClean="0"/>
              <a:t>muscles</a:t>
            </a:r>
            <a:r>
              <a:rPr lang="en-US" dirty="0" smtClean="0"/>
              <a:t>, for movement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00" y="4129479"/>
            <a:ext cx="189678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80" y="4129479"/>
            <a:ext cx="170175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9" y="4129479"/>
            <a:ext cx="15795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56" y="4129480"/>
            <a:ext cx="234299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Segmentation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adults have fused segments</a:t>
            </a:r>
          </a:p>
          <a:p>
            <a:pPr lvl="1"/>
            <a:r>
              <a:rPr lang="en-CA" dirty="0" smtClean="0"/>
              <a:t>Head, thorax, abdomen</a:t>
            </a:r>
          </a:p>
          <a:p>
            <a:r>
              <a:rPr lang="en-CA" dirty="0" smtClean="0"/>
              <a:t>Some might have fused head, thorax: “cephalothorax”</a:t>
            </a:r>
            <a:endParaRPr lang="en-CA" dirty="0"/>
          </a:p>
        </p:txBody>
      </p:sp>
      <p:pic>
        <p:nvPicPr>
          <p:cNvPr id="10242" name="Picture 2" descr="http://museumvictoria.com.au/spidersparlour/images/part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97" y="4703232"/>
            <a:ext cx="571867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2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Respiration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Land: Using spiracles and trachea – holes along the side of the body for gas exchange</a:t>
            </a:r>
          </a:p>
          <a:p>
            <a:r>
              <a:rPr lang="en-CA" dirty="0" smtClean="0"/>
              <a:t>Aquatic: </a:t>
            </a:r>
            <a:r>
              <a:rPr lang="en-US" dirty="0"/>
              <a:t>Gills/book gills </a:t>
            </a:r>
            <a:r>
              <a:rPr lang="en-CA" dirty="0" smtClean="0"/>
              <a:t>(Video)</a:t>
            </a:r>
            <a:endParaRPr lang="en-CA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05790"/>
              </p:ext>
            </p:extLst>
          </p:nvPr>
        </p:nvGraphicFramePr>
        <p:xfrm>
          <a:off x="2998143" y="4212633"/>
          <a:ext cx="3586163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Bitmap Image" r:id="rId3" imgW="4734586" imgH="3238952" progId="Paint.Picture">
                  <p:embed/>
                </p:oleObj>
              </mc:Choice>
              <mc:Fallback>
                <p:oleObj name="Bitmap Image" r:id="rId3" imgW="4734586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143" y="4212633"/>
                        <a:ext cx="3586163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94279"/>
              </p:ext>
            </p:extLst>
          </p:nvPr>
        </p:nvGraphicFramePr>
        <p:xfrm>
          <a:off x="6764442" y="3160322"/>
          <a:ext cx="1603950" cy="304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Bitmap Image" r:id="rId5" imgW="2553056" imgH="4847619" progId="Paint.Picture">
                  <p:embed/>
                </p:oleObj>
              </mc:Choice>
              <mc:Fallback>
                <p:oleObj name="Bitmap Image" r:id="rId5" imgW="2553056" imgH="4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442" y="3160322"/>
                        <a:ext cx="1603950" cy="3045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60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490135"/>
            <a:ext cx="7592786" cy="5167965"/>
          </a:xfrm>
        </p:spPr>
        <p:txBody>
          <a:bodyPr>
            <a:normAutofit/>
          </a:bodyPr>
          <a:lstStyle/>
          <a:p>
            <a:r>
              <a:rPr lang="en-US" dirty="0" smtClean="0"/>
              <a:t>Solids, others via anus</a:t>
            </a:r>
          </a:p>
          <a:p>
            <a:endParaRPr lang="en-US" sz="1600" dirty="0" smtClean="0"/>
          </a:p>
          <a:p>
            <a:r>
              <a:rPr lang="en-US" dirty="0" smtClean="0"/>
              <a:t>Cellular Waste:</a:t>
            </a:r>
          </a:p>
          <a:p>
            <a:pPr lvl="1"/>
            <a:r>
              <a:rPr lang="en-US" dirty="0" smtClean="0"/>
              <a:t>Malpighian tubules – terrestrial</a:t>
            </a:r>
          </a:p>
          <a:p>
            <a:pPr lvl="1"/>
            <a:r>
              <a:rPr lang="en-US" dirty="0" smtClean="0"/>
              <a:t>Diffusion – aquatic</a:t>
            </a:r>
          </a:p>
          <a:p>
            <a:pPr lvl="1"/>
            <a:r>
              <a:rPr lang="en-US" dirty="0" smtClean="0"/>
              <a:t>Green gland – aquatic (lobsters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646</TotalTime>
  <Words>415</Words>
  <Application>Microsoft Office PowerPoint</Application>
  <PresentationFormat>On-screen Show (4:3)</PresentationFormat>
  <Paragraphs>110</Paragraphs>
  <Slides>37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Organic</vt:lpstr>
      <vt:lpstr>Bitmap Image</vt:lpstr>
      <vt:lpstr>Arthropods</vt:lpstr>
      <vt:lpstr>PowerPoint Presentation</vt:lpstr>
      <vt:lpstr>General Characteristics</vt:lpstr>
      <vt:lpstr>General Characteristics</vt:lpstr>
      <vt:lpstr>Exoskeleton</vt:lpstr>
      <vt:lpstr>Jointed Appendages</vt:lpstr>
      <vt:lpstr>Segmentation</vt:lpstr>
      <vt:lpstr>Respiration</vt:lpstr>
      <vt:lpstr>Excretion</vt:lpstr>
      <vt:lpstr>PowerPoint Presentation</vt:lpstr>
      <vt:lpstr>Internal Transport</vt:lpstr>
      <vt:lpstr>Response</vt:lpstr>
      <vt:lpstr>Movement</vt:lpstr>
      <vt:lpstr>PowerPoint Presentation</vt:lpstr>
      <vt:lpstr>Reproduction</vt:lpstr>
      <vt:lpstr>PowerPoint Presentation</vt:lpstr>
      <vt:lpstr>PowerPoint Presentation</vt:lpstr>
      <vt:lpstr>To Do’s</vt:lpstr>
      <vt:lpstr>Questions</vt:lpstr>
      <vt:lpstr>Arthropods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Arthropods Pictures</vt:lpstr>
      <vt:lpstr>Arachnids</vt:lpstr>
      <vt:lpstr>PowerPoint Presentation</vt:lpstr>
      <vt:lpstr>Crustaceans</vt:lpstr>
      <vt:lpstr>PowerPoint Presentation</vt:lpstr>
      <vt:lpstr>PowerPoint Presentation</vt:lpstr>
      <vt:lpstr>Insect</vt:lpstr>
      <vt:lpstr>PowerPoint Presentation</vt:lpstr>
      <vt:lpstr>PowerPoint Presentation</vt:lpstr>
      <vt:lpstr>To Do’s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Animals</dc:title>
  <dc:creator>Ashley</dc:creator>
  <cp:lastModifiedBy>Kim Hinds</cp:lastModifiedBy>
  <cp:revision>68</cp:revision>
  <dcterms:created xsi:type="dcterms:W3CDTF">2014-02-22T02:08:45Z</dcterms:created>
  <dcterms:modified xsi:type="dcterms:W3CDTF">2016-01-10T21:51:45Z</dcterms:modified>
</cp:coreProperties>
</file>