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  <p:sldMasterId id="2147483670" r:id="rId3"/>
  </p:sldMasterIdLst>
  <p:notesMasterIdLst>
    <p:notesMasterId r:id="rId25"/>
  </p:notesMasterIdLst>
  <p:sldIdLst>
    <p:sldId id="286" r:id="rId4"/>
    <p:sldId id="287" r:id="rId5"/>
    <p:sldId id="295" r:id="rId6"/>
    <p:sldId id="288" r:id="rId7"/>
    <p:sldId id="289" r:id="rId8"/>
    <p:sldId id="282" r:id="rId9"/>
    <p:sldId id="269" r:id="rId10"/>
    <p:sldId id="270" r:id="rId11"/>
    <p:sldId id="271" r:id="rId12"/>
    <p:sldId id="272" r:id="rId13"/>
    <p:sldId id="273" r:id="rId14"/>
    <p:sldId id="274" r:id="rId15"/>
    <p:sldId id="276" r:id="rId16"/>
    <p:sldId id="277" r:id="rId17"/>
    <p:sldId id="278" r:id="rId18"/>
    <p:sldId id="280" r:id="rId19"/>
    <p:sldId id="290" r:id="rId20"/>
    <p:sldId id="291" r:id="rId21"/>
    <p:sldId id="292" r:id="rId22"/>
    <p:sldId id="293" r:id="rId23"/>
    <p:sldId id="29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 varScale="1">
        <p:scale>
          <a:sx n="67" d="100"/>
          <a:sy n="67" d="100"/>
        </p:scale>
        <p:origin x="105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53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F6E96-5E39-46AF-A93B-4A9740EAC9C1}" type="datetimeFigureOut">
              <a:rPr lang="en-CA" smtClean="0"/>
              <a:t>03/03/2016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48884-AD3A-4D7F-98A4-D35B2A1BC3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5778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What happened to the variation in your population, over many generations?</a:t>
            </a:r>
          </a:p>
          <a:p>
            <a:r>
              <a:rPr lang="en-CA" dirty="0" smtClean="0"/>
              <a:t>Was it only the “good” traits that were passed on, or</a:t>
            </a:r>
            <a:r>
              <a:rPr lang="en-CA" baseline="0" dirty="0" smtClean="0"/>
              <a:t> was there some randomness involved?</a:t>
            </a:r>
          </a:p>
          <a:p>
            <a:r>
              <a:rPr lang="en-US" dirty="0" smtClean="0"/>
              <a:t>How many generations did it take?</a:t>
            </a:r>
          </a:p>
          <a:p>
            <a:r>
              <a:rPr lang="en-US" dirty="0" smtClean="0"/>
              <a:t>What would happen if we doubled the population size? </a:t>
            </a:r>
            <a:r>
              <a:rPr lang="en-US" sz="1050" dirty="0" smtClean="0"/>
              <a:t>http://www.biology.arizona.edu/evolution/act/drift/frame.html</a:t>
            </a:r>
            <a:endParaRPr lang="en-CA" sz="1050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48884-AD3A-4D7F-98A4-D35B2A1BC38A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2050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2098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141648"/>
          </a:xfrm>
        </p:spPr>
        <p:txBody>
          <a:bodyPr/>
          <a:lstStyle>
            <a:lvl1pPr>
              <a:lnSpc>
                <a:spcPct val="90000"/>
              </a:lnSpc>
              <a:defRPr sz="2800"/>
            </a:lvl1pPr>
            <a:lvl2pPr>
              <a:lnSpc>
                <a:spcPct val="90000"/>
              </a:lnSpc>
              <a:defRPr sz="2800"/>
            </a:lvl2pPr>
            <a:lvl3pPr>
              <a:lnSpc>
                <a:spcPct val="90000"/>
              </a:lnSpc>
              <a:defRPr sz="2800"/>
            </a:lvl3pPr>
            <a:lvl4pPr>
              <a:lnSpc>
                <a:spcPct val="90000"/>
              </a:lnSpc>
              <a:defRPr sz="2800"/>
            </a:lvl4pPr>
            <a:lvl5pPr>
              <a:lnSpc>
                <a:spcPct val="90000"/>
              </a:lnSpc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4"/>
            <a:ext cx="8382000" cy="4911726"/>
          </a:xfrm>
        </p:spPr>
        <p:txBody>
          <a:bodyPr/>
          <a:lstStyle>
            <a:lvl1pPr>
              <a:lnSpc>
                <a:spcPct val="90000"/>
              </a:lnSpc>
              <a:defRPr sz="2800"/>
            </a:lvl1pPr>
            <a:lvl2pPr>
              <a:lnSpc>
                <a:spcPct val="90000"/>
              </a:lnSpc>
              <a:defRPr sz="2800"/>
            </a:lvl2pPr>
            <a:lvl3pPr>
              <a:lnSpc>
                <a:spcPct val="90000"/>
              </a:lnSpc>
              <a:defRPr sz="2800"/>
            </a:lvl3pPr>
            <a:lvl4pPr>
              <a:lnSpc>
                <a:spcPct val="90000"/>
              </a:lnSpc>
              <a:defRPr sz="2800"/>
            </a:lvl4pPr>
            <a:lvl5pPr>
              <a:lnSpc>
                <a:spcPct val="90000"/>
              </a:lnSpc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ightstorm.com/science/biology/mendelian-genetics/alleles/1.2%20Snorks.docx" TargetMode="Externa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s://www.youtube.com/watch?v=aTftyFboC_M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en-CA" dirty="0"/>
              <a:t>Population Genetics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757678"/>
          </a:xfrm>
        </p:spPr>
        <p:txBody>
          <a:bodyPr/>
          <a:lstStyle/>
          <a:p>
            <a:pPr marL="0" indent="0">
              <a:buNone/>
            </a:pPr>
            <a:endParaRPr lang="en-CA" dirty="0"/>
          </a:p>
          <a:p>
            <a:r>
              <a:rPr lang="en-CA" dirty="0" smtClean="0"/>
              <a:t> </a:t>
            </a:r>
            <a:r>
              <a:rPr lang="en-CA" b="1" dirty="0"/>
              <a:t>Population Genetics </a:t>
            </a:r>
            <a:r>
              <a:rPr lang="en-CA" dirty="0"/>
              <a:t>= The study of all</a:t>
            </a:r>
          </a:p>
          <a:p>
            <a:pPr marL="0" indent="0">
              <a:buNone/>
            </a:pPr>
            <a:r>
              <a:rPr lang="en-CA" dirty="0" smtClean="0"/>
              <a:t>      the </a:t>
            </a:r>
            <a:r>
              <a:rPr lang="en-CA" dirty="0"/>
              <a:t>genetic traits in a population</a:t>
            </a:r>
          </a:p>
          <a:p>
            <a:endParaRPr lang="en-CA" dirty="0"/>
          </a:p>
          <a:p>
            <a:r>
              <a:rPr lang="en-CA" b="1" dirty="0" smtClean="0"/>
              <a:t>Gene </a:t>
            </a:r>
            <a:r>
              <a:rPr lang="en-CA" b="1" dirty="0"/>
              <a:t>Pool </a:t>
            </a:r>
            <a:r>
              <a:rPr lang="en-CA" dirty="0"/>
              <a:t>= combined genetic makeup</a:t>
            </a:r>
          </a:p>
          <a:p>
            <a:pPr marL="0" indent="0">
              <a:buNone/>
            </a:pPr>
            <a:r>
              <a:rPr lang="en-CA" dirty="0" smtClean="0"/>
              <a:t>     all </a:t>
            </a:r>
            <a:r>
              <a:rPr lang="en-CA" dirty="0"/>
              <a:t>the members of a population</a:t>
            </a:r>
          </a:p>
        </p:txBody>
      </p:sp>
    </p:spTree>
    <p:extLst>
      <p:ext uri="{BB962C8B-B14F-4D97-AF65-F5344CB8AC3E}">
        <p14:creationId xmlns:p14="http://schemas.microsoft.com/office/powerpoint/2010/main" val="25611200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Drift simulation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4"/>
            <a:ext cx="8382000" cy="775597"/>
          </a:xfrm>
        </p:spPr>
        <p:txBody>
          <a:bodyPr/>
          <a:lstStyle/>
          <a:p>
            <a:r>
              <a:rPr lang="en-US" dirty="0" smtClean="0"/>
              <a:t>STEP 3: Repeat step 2 until you’ve rolled 5 numbers and have drawn </a:t>
            </a:r>
            <a:r>
              <a:rPr lang="en-US" b="1" u="sng" dirty="0" smtClean="0"/>
              <a:t>5</a:t>
            </a:r>
            <a:r>
              <a:rPr lang="en-US" dirty="0" smtClean="0"/>
              <a:t> dots</a:t>
            </a:r>
            <a:endParaRPr lang="en-CA" dirty="0"/>
          </a:p>
        </p:txBody>
      </p:sp>
      <p:pic>
        <p:nvPicPr>
          <p:cNvPr id="30722" name="Picture 2" descr="http://www.biology.arizona.edu/evolution/act/drift/d-steps/03.gif"/>
          <p:cNvPicPr>
            <a:picLocks noChangeAspect="1" noChangeArrowheads="1"/>
          </p:cNvPicPr>
          <p:nvPr/>
        </p:nvPicPr>
        <p:blipFill>
          <a:blip r:embed="rId2" cstate="print"/>
          <a:srcRect l="8727" t="23005"/>
          <a:stretch>
            <a:fillRect/>
          </a:stretch>
        </p:blipFill>
        <p:spPr bwMode="auto">
          <a:xfrm>
            <a:off x="-639" y="4038600"/>
            <a:ext cx="9144639" cy="2025923"/>
          </a:xfrm>
          <a:prstGeom prst="rect">
            <a:avLst/>
          </a:prstGeom>
          <a:solidFill>
            <a:schemeClr val="tx2"/>
          </a:solidFill>
        </p:spPr>
      </p:pic>
    </p:spTree>
    <p:extLst>
      <p:ext uri="{BB962C8B-B14F-4D97-AF65-F5344CB8AC3E}">
        <p14:creationId xmlns:p14="http://schemas.microsoft.com/office/powerpoint/2010/main" val="3461687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Drift Simulation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772400" cy="4572000"/>
          </a:xfrm>
        </p:spPr>
        <p:txBody>
          <a:bodyPr/>
          <a:lstStyle/>
          <a:p>
            <a:r>
              <a:rPr lang="en-US" dirty="0" smtClean="0"/>
              <a:t>STEP 4: Starting at the bottom, draw a line from each dot to the bottom-most worm in generation 1.</a:t>
            </a:r>
          </a:p>
          <a:p>
            <a:r>
              <a:rPr lang="en-US" dirty="0" smtClean="0"/>
              <a:t>STEP 5: </a:t>
            </a:r>
            <a:r>
              <a:rPr lang="en-US" dirty="0" err="1" smtClean="0"/>
              <a:t>Colour</a:t>
            </a:r>
            <a:r>
              <a:rPr lang="en-US" dirty="0" smtClean="0"/>
              <a:t> the worms in the next generation the same </a:t>
            </a:r>
            <a:r>
              <a:rPr lang="en-US" dirty="0" err="1" smtClean="0"/>
              <a:t>colour</a:t>
            </a:r>
            <a:r>
              <a:rPr lang="en-US" dirty="0" smtClean="0"/>
              <a:t> as their parents</a:t>
            </a:r>
          </a:p>
          <a:p>
            <a:endParaRPr lang="en-CA" dirty="0"/>
          </a:p>
        </p:txBody>
      </p:sp>
      <p:pic>
        <p:nvPicPr>
          <p:cNvPr id="29698" name="Picture 2" descr="http://www.biology.arizona.edu/evolution/act/drift/d-steps/05.gif"/>
          <p:cNvPicPr>
            <a:picLocks noChangeAspect="1" noChangeArrowheads="1"/>
          </p:cNvPicPr>
          <p:nvPr/>
        </p:nvPicPr>
        <p:blipFill>
          <a:blip r:embed="rId2" cstate="print"/>
          <a:srcRect l="8825" t="18397"/>
          <a:stretch>
            <a:fillRect/>
          </a:stretch>
        </p:blipFill>
        <p:spPr bwMode="auto">
          <a:xfrm>
            <a:off x="232628" y="4648200"/>
            <a:ext cx="8911372" cy="1924049"/>
          </a:xfrm>
          <a:prstGeom prst="rect">
            <a:avLst/>
          </a:prstGeom>
          <a:solidFill>
            <a:schemeClr val="tx2"/>
          </a:solidFill>
        </p:spPr>
      </p:pic>
    </p:spTree>
    <p:extLst>
      <p:ext uri="{BB962C8B-B14F-4D97-AF65-F5344CB8AC3E}">
        <p14:creationId xmlns:p14="http://schemas.microsoft.com/office/powerpoint/2010/main" val="7313864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Drift Simulation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775597"/>
          </a:xfrm>
        </p:spPr>
        <p:txBody>
          <a:bodyPr/>
          <a:lstStyle/>
          <a:p>
            <a:r>
              <a:rPr lang="en-US" dirty="0" smtClean="0"/>
              <a:t>Repeat steps 2-5 until all the worms in a generation are the same </a:t>
            </a:r>
            <a:r>
              <a:rPr lang="en-US" dirty="0" err="1" smtClean="0"/>
              <a:t>colour</a:t>
            </a:r>
            <a:endParaRPr lang="en-US" dirty="0" smtClean="0"/>
          </a:p>
        </p:txBody>
      </p:sp>
      <p:pic>
        <p:nvPicPr>
          <p:cNvPr id="31746" name="Picture 2" descr="http://www.biology.arizona.edu/evolution/act/drift/d-steps/06.gif"/>
          <p:cNvPicPr>
            <a:picLocks noChangeAspect="1" noChangeArrowheads="1"/>
          </p:cNvPicPr>
          <p:nvPr/>
        </p:nvPicPr>
        <p:blipFill>
          <a:blip r:embed="rId2" cstate="print"/>
          <a:srcRect l="8110" t="14815"/>
          <a:stretch>
            <a:fillRect/>
          </a:stretch>
        </p:blipFill>
        <p:spPr bwMode="auto">
          <a:xfrm>
            <a:off x="22161" y="4800600"/>
            <a:ext cx="9121839" cy="2057400"/>
          </a:xfrm>
          <a:prstGeom prst="rect">
            <a:avLst/>
          </a:prstGeom>
          <a:solidFill>
            <a:schemeClr val="tx2"/>
          </a:solidFill>
        </p:spPr>
      </p:pic>
    </p:spTree>
    <p:extLst>
      <p:ext uri="{BB962C8B-B14F-4D97-AF65-F5344CB8AC3E}">
        <p14:creationId xmlns:p14="http://schemas.microsoft.com/office/powerpoint/2010/main" val="18218670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do you think?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4"/>
            <a:ext cx="8382000" cy="3619452"/>
          </a:xfrm>
        </p:spPr>
        <p:txBody>
          <a:bodyPr/>
          <a:lstStyle/>
          <a:p>
            <a:r>
              <a:rPr lang="en-CA" dirty="0" smtClean="0"/>
              <a:t> What do you notice, after a few generations?</a:t>
            </a:r>
          </a:p>
          <a:p>
            <a:endParaRPr lang="en-CA" dirty="0"/>
          </a:p>
          <a:p>
            <a:r>
              <a:rPr lang="en-CA" dirty="0" smtClean="0"/>
              <a:t>If you did it again, did you get the exact same result?</a:t>
            </a:r>
          </a:p>
          <a:p>
            <a:endParaRPr lang="en-CA" dirty="0"/>
          </a:p>
          <a:p>
            <a:r>
              <a:rPr lang="en-CA" dirty="0" smtClean="0"/>
              <a:t>What would happen to your population, if you had a “new” colour appear at the end?</a:t>
            </a:r>
          </a:p>
          <a:p>
            <a:endParaRPr lang="en-CA" dirty="0"/>
          </a:p>
          <a:p>
            <a:r>
              <a:rPr lang="en-CA" dirty="0" smtClean="0"/>
              <a:t>What effect does population size have?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456857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Genetic Drift (write!)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4"/>
            <a:ext cx="8382000" cy="3447098"/>
          </a:xfrm>
        </p:spPr>
        <p:txBody>
          <a:bodyPr/>
          <a:lstStyle/>
          <a:p>
            <a:r>
              <a:rPr lang="en-CA" dirty="0" smtClean="0"/>
              <a:t>The change in the frequency of a trait in a population, by chance events</a:t>
            </a:r>
          </a:p>
          <a:p>
            <a:endParaRPr lang="en-CA" dirty="0"/>
          </a:p>
          <a:p>
            <a:r>
              <a:rPr lang="en-CA" dirty="0" smtClean="0"/>
              <a:t>Over time, one trait may become frequent (almost!) 100% of the time, and other traits may disappear from a population altogether</a:t>
            </a:r>
          </a:p>
          <a:p>
            <a:endParaRPr lang="en-CA" dirty="0"/>
          </a:p>
          <a:p>
            <a:r>
              <a:rPr lang="en-CA" dirty="0" smtClean="0"/>
              <a:t>Has a bigger effect, in smaller populations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021890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Gene Flow (write!)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4"/>
            <a:ext cx="8382000" cy="3059299"/>
          </a:xfrm>
        </p:spPr>
        <p:txBody>
          <a:bodyPr/>
          <a:lstStyle/>
          <a:p>
            <a:r>
              <a:rPr lang="en-CA" dirty="0" smtClean="0"/>
              <a:t>“the transport of genes through migration”</a:t>
            </a:r>
          </a:p>
          <a:p>
            <a:endParaRPr lang="en-CA" dirty="0"/>
          </a:p>
          <a:p>
            <a:r>
              <a:rPr lang="en-CA" dirty="0" smtClean="0"/>
              <a:t>If an individual leaves a population, their genes go with them!</a:t>
            </a:r>
          </a:p>
          <a:p>
            <a:endParaRPr lang="en-CA" dirty="0"/>
          </a:p>
          <a:p>
            <a:r>
              <a:rPr lang="en-CA" dirty="0" smtClean="0"/>
              <a:t>When entering a new population, could introduce new genes!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090696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04800" y="1087500"/>
            <a:ext cx="4114800" cy="443198"/>
          </a:xfrm>
        </p:spPr>
        <p:txBody>
          <a:bodyPr/>
          <a:lstStyle/>
          <a:p>
            <a:r>
              <a:rPr lang="en-CA" sz="3200" b="0" u="sng" dirty="0" smtClean="0"/>
              <a:t>Genetic Drift</a:t>
            </a:r>
            <a:endParaRPr lang="en-CA" sz="3200" b="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04799" y="1601522"/>
            <a:ext cx="4114800" cy="1637371"/>
          </a:xfrm>
        </p:spPr>
        <p:txBody>
          <a:bodyPr/>
          <a:lstStyle/>
          <a:p>
            <a:r>
              <a:rPr lang="en-CA" sz="2800" dirty="0" smtClean="0"/>
              <a:t>Within one population, changing frequency of genes</a:t>
            </a:r>
          </a:p>
          <a:p>
            <a:r>
              <a:rPr lang="en-CA" sz="2800" dirty="0" smtClean="0"/>
              <a:t>Typically reduces diversity</a:t>
            </a:r>
            <a:endParaRPr lang="en-CA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69781" y="1087500"/>
            <a:ext cx="4117019" cy="443198"/>
          </a:xfrm>
        </p:spPr>
        <p:txBody>
          <a:bodyPr/>
          <a:lstStyle/>
          <a:p>
            <a:r>
              <a:rPr lang="en-CA" sz="3200" b="0" u="sng" dirty="0" smtClean="0"/>
              <a:t>Gene Flow</a:t>
            </a:r>
            <a:endParaRPr lang="en-CA" sz="3200" b="0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68826" y="1601522"/>
            <a:ext cx="4117974" cy="775597"/>
          </a:xfrm>
        </p:spPr>
        <p:txBody>
          <a:bodyPr/>
          <a:lstStyle/>
          <a:p>
            <a:r>
              <a:rPr lang="en-CA" sz="2800" dirty="0" smtClean="0"/>
              <a:t>Movement of genes from one population to another</a:t>
            </a:r>
            <a:endParaRPr lang="en-CA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447799" y="3733800"/>
            <a:ext cx="594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u="sng" dirty="0" smtClean="0"/>
              <a:t>Both</a:t>
            </a:r>
            <a:r>
              <a:rPr lang="en-CA" sz="2800" dirty="0" smtClean="0"/>
              <a:t>: could change a population, over many generations! (aka. Evolution!!!)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en-CA" dirty="0" smtClean="0"/>
              <a:t>(write!)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336054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en-CA" dirty="0"/>
              <a:t>Selection and </a:t>
            </a:r>
            <a:r>
              <a:rPr lang="en-CA" dirty="0" smtClean="0"/>
              <a:t>Distribution</a:t>
            </a:r>
            <a:endParaRPr lang="en-C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671501"/>
          </a:xfrm>
        </p:spPr>
        <p:txBody>
          <a:bodyPr/>
          <a:lstStyle/>
          <a:p>
            <a:r>
              <a:rPr lang="en-CA" dirty="0" smtClean="0"/>
              <a:t>There </a:t>
            </a:r>
            <a:r>
              <a:rPr lang="en-CA" dirty="0"/>
              <a:t>are 3 types of selection that </a:t>
            </a:r>
            <a:r>
              <a:rPr lang="en-CA" dirty="0" smtClean="0"/>
              <a:t>we can </a:t>
            </a:r>
            <a:r>
              <a:rPr lang="en-CA" dirty="0"/>
              <a:t>observe in different populations</a:t>
            </a:r>
            <a:r>
              <a:rPr lang="en-CA" dirty="0" smtClean="0"/>
              <a:t>: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b="1" dirty="0"/>
              <a:t>1.Directional </a:t>
            </a:r>
            <a:r>
              <a:rPr lang="en-CA" dirty="0"/>
              <a:t>Selection</a:t>
            </a:r>
          </a:p>
          <a:p>
            <a:r>
              <a:rPr lang="en-CA" b="1" dirty="0"/>
              <a:t>2.Disruptive </a:t>
            </a:r>
            <a:r>
              <a:rPr lang="en-CA" dirty="0"/>
              <a:t>Selection</a:t>
            </a:r>
          </a:p>
          <a:p>
            <a:r>
              <a:rPr lang="en-CA" b="1" dirty="0"/>
              <a:t>3.Stabilizing </a:t>
            </a:r>
            <a:r>
              <a:rPr lang="en-CA" dirty="0"/>
              <a:t>Selection</a:t>
            </a:r>
          </a:p>
        </p:txBody>
      </p:sp>
    </p:spTree>
    <p:extLst>
      <p:ext uri="{BB962C8B-B14F-4D97-AF65-F5344CB8AC3E}">
        <p14:creationId xmlns:p14="http://schemas.microsoft.com/office/powerpoint/2010/main" val="31281305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en-CA" dirty="0"/>
              <a:t>Normal </a:t>
            </a:r>
            <a:r>
              <a:rPr lang="en-CA" dirty="0" smtClean="0"/>
              <a:t>distribution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499146"/>
          </a:xfrm>
        </p:spPr>
        <p:txBody>
          <a:bodyPr/>
          <a:lstStyle/>
          <a:p>
            <a:r>
              <a:rPr lang="en-CA" dirty="0" smtClean="0"/>
              <a:t>Imagine </a:t>
            </a:r>
            <a:r>
              <a:rPr lang="en-CA" dirty="0"/>
              <a:t>this </a:t>
            </a:r>
            <a:r>
              <a:rPr lang="en-CA" dirty="0" smtClean="0"/>
              <a:t>graph represents </a:t>
            </a:r>
            <a:r>
              <a:rPr lang="en-CA" dirty="0"/>
              <a:t>coat color </a:t>
            </a:r>
            <a:r>
              <a:rPr lang="en-CA" dirty="0" smtClean="0"/>
              <a:t>of a population</a:t>
            </a:r>
          </a:p>
          <a:p>
            <a:r>
              <a:rPr lang="en-CA" dirty="0" smtClean="0"/>
              <a:t> </a:t>
            </a:r>
            <a:r>
              <a:rPr lang="en-CA" dirty="0"/>
              <a:t>In a normal </a:t>
            </a:r>
            <a:r>
              <a:rPr lang="en-CA" dirty="0" smtClean="0"/>
              <a:t>distribution curve </a:t>
            </a:r>
            <a:r>
              <a:rPr lang="en-CA" dirty="0"/>
              <a:t>there is a </a:t>
            </a:r>
            <a:r>
              <a:rPr lang="en-CA" dirty="0" smtClean="0"/>
              <a:t>greater number </a:t>
            </a:r>
            <a:r>
              <a:rPr lang="en-CA" dirty="0"/>
              <a:t>of </a:t>
            </a:r>
            <a:r>
              <a:rPr lang="en-CA" dirty="0" smtClean="0"/>
              <a:t>individuals that </a:t>
            </a:r>
            <a:r>
              <a:rPr lang="en-CA" dirty="0"/>
              <a:t>are in the middle </a:t>
            </a:r>
            <a:r>
              <a:rPr lang="en-CA" dirty="0" smtClean="0"/>
              <a:t>of the </a:t>
            </a:r>
            <a:r>
              <a:rPr lang="en-CA" dirty="0"/>
              <a:t>curve – </a:t>
            </a:r>
            <a:r>
              <a:rPr lang="en-CA" dirty="0" smtClean="0"/>
              <a:t>medium  coat </a:t>
            </a:r>
            <a:r>
              <a:rPr lang="en-CA" dirty="0"/>
              <a:t>color</a:t>
            </a:r>
          </a:p>
          <a:p>
            <a:r>
              <a:rPr lang="en-CA" dirty="0" smtClean="0"/>
              <a:t>There </a:t>
            </a:r>
            <a:r>
              <a:rPr lang="en-CA" dirty="0"/>
              <a:t>are fewer at </a:t>
            </a:r>
            <a:r>
              <a:rPr lang="en-CA" dirty="0" smtClean="0"/>
              <a:t>the extremes </a:t>
            </a:r>
            <a:r>
              <a:rPr lang="en-CA" dirty="0"/>
              <a:t>– light &amp; </a:t>
            </a:r>
            <a:r>
              <a:rPr lang="en-CA" dirty="0" smtClean="0"/>
              <a:t>dark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113904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en-CA" dirty="0"/>
              <a:t>1. </a:t>
            </a:r>
            <a:r>
              <a:rPr lang="en-CA" dirty="0" smtClean="0"/>
              <a:t>Directional Selection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723549"/>
          </a:xfrm>
        </p:spPr>
        <p:txBody>
          <a:bodyPr/>
          <a:lstStyle/>
          <a:p>
            <a:r>
              <a:rPr lang="en-CA" dirty="0" smtClean="0"/>
              <a:t>the environmental conditions favor individuals </a:t>
            </a:r>
            <a:r>
              <a:rPr lang="en-CA" dirty="0"/>
              <a:t>of one</a:t>
            </a:r>
          </a:p>
          <a:p>
            <a:r>
              <a:rPr lang="en-CA" dirty="0" smtClean="0"/>
              <a:t>Extreme (steady trend)</a:t>
            </a:r>
            <a:endParaRPr lang="en-CA" dirty="0"/>
          </a:p>
          <a:p>
            <a:r>
              <a:rPr lang="en-CA" dirty="0"/>
              <a:t>t</a:t>
            </a:r>
            <a:r>
              <a:rPr lang="en-CA" dirty="0" smtClean="0"/>
              <a:t>he </a:t>
            </a:r>
            <a:r>
              <a:rPr lang="en-CA" dirty="0"/>
              <a:t>curve shifts </a:t>
            </a:r>
            <a:r>
              <a:rPr lang="en-CA" dirty="0" smtClean="0"/>
              <a:t>to the </a:t>
            </a:r>
            <a:r>
              <a:rPr lang="en-CA" dirty="0"/>
              <a:t>right (</a:t>
            </a:r>
            <a:r>
              <a:rPr lang="en-CA" b="1" dirty="0"/>
              <a:t>ex. </a:t>
            </a:r>
            <a:r>
              <a:rPr lang="en-CA" b="1" dirty="0" smtClean="0"/>
              <a:t>Dark colors </a:t>
            </a:r>
            <a:r>
              <a:rPr lang="en-CA" b="1" dirty="0"/>
              <a:t>are </a:t>
            </a:r>
            <a:r>
              <a:rPr lang="en-CA" b="1" dirty="0" smtClean="0"/>
              <a:t>favoured) </a:t>
            </a:r>
            <a:r>
              <a:rPr lang="en-CA" dirty="0" smtClean="0"/>
              <a:t>or </a:t>
            </a:r>
            <a:r>
              <a:rPr lang="en-CA" dirty="0"/>
              <a:t>to the left </a:t>
            </a:r>
            <a:r>
              <a:rPr lang="en-CA" b="1" dirty="0"/>
              <a:t>(</a:t>
            </a:r>
            <a:r>
              <a:rPr lang="en-CA" b="1" dirty="0" err="1" smtClean="0"/>
              <a:t>ex.light</a:t>
            </a:r>
            <a:r>
              <a:rPr lang="en-CA" b="1" dirty="0" smtClean="0"/>
              <a:t> colors are favoured)</a:t>
            </a:r>
            <a:endParaRPr lang="en-CA" dirty="0"/>
          </a:p>
        </p:txBody>
      </p:sp>
      <p:pic>
        <p:nvPicPr>
          <p:cNvPr id="4" name="Picture 6" descr="dire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38674"/>
            <a:ext cx="7283450" cy="3607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65910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en-CA" dirty="0"/>
              <a:t>Genetic </a:t>
            </a:r>
            <a:r>
              <a:rPr lang="en-CA" dirty="0" smtClean="0"/>
              <a:t>Equilibrium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231654"/>
          </a:xfrm>
        </p:spPr>
        <p:txBody>
          <a:bodyPr/>
          <a:lstStyle/>
          <a:p>
            <a:r>
              <a:rPr lang="en-CA" dirty="0" smtClean="0"/>
              <a:t>A </a:t>
            </a:r>
            <a:r>
              <a:rPr lang="en-CA" dirty="0"/>
              <a:t>constant state of </a:t>
            </a:r>
            <a:r>
              <a:rPr lang="en-CA" dirty="0">
                <a:hlinkClick r:id="rId2"/>
              </a:rPr>
              <a:t>allele</a:t>
            </a:r>
            <a:r>
              <a:rPr lang="en-CA" dirty="0"/>
              <a:t> frequency</a:t>
            </a:r>
          </a:p>
          <a:p>
            <a:r>
              <a:rPr lang="en-CA" dirty="0" smtClean="0"/>
              <a:t>Population </a:t>
            </a:r>
            <a:r>
              <a:rPr lang="en-CA" dirty="0"/>
              <a:t>not evolving</a:t>
            </a:r>
          </a:p>
          <a:p>
            <a:r>
              <a:rPr lang="en-CA" dirty="0" smtClean="0"/>
              <a:t>Allele </a:t>
            </a:r>
            <a:r>
              <a:rPr lang="en-CA" dirty="0"/>
              <a:t>frequencies remain stable</a:t>
            </a:r>
          </a:p>
          <a:p>
            <a:r>
              <a:rPr lang="en-CA" dirty="0" smtClean="0"/>
              <a:t>This </a:t>
            </a:r>
            <a:r>
              <a:rPr lang="en-CA" dirty="0"/>
              <a:t>situation is also known as the:</a:t>
            </a:r>
          </a:p>
          <a:p>
            <a:endParaRPr lang="en-CA" b="1" dirty="0" smtClean="0"/>
          </a:p>
          <a:p>
            <a:pPr marL="0" indent="0">
              <a:buNone/>
            </a:pPr>
            <a:endParaRPr lang="en-CA" b="1" dirty="0"/>
          </a:p>
          <a:p>
            <a:r>
              <a:rPr lang="en-CA" b="1" dirty="0" smtClean="0"/>
              <a:t>HARDY-WEINBERG </a:t>
            </a:r>
            <a:r>
              <a:rPr lang="en-CA" b="1" dirty="0"/>
              <a:t>PRINCIPLE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631765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en-CA" dirty="0"/>
              <a:t>2. Disruptive </a:t>
            </a:r>
            <a:r>
              <a:rPr lang="en-CA" dirty="0" smtClean="0"/>
              <a:t>Selection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637371"/>
          </a:xfrm>
        </p:spPr>
        <p:txBody>
          <a:bodyPr/>
          <a:lstStyle/>
          <a:p>
            <a:r>
              <a:rPr lang="en-CA" dirty="0" smtClean="0"/>
              <a:t>selection </a:t>
            </a:r>
            <a:r>
              <a:rPr lang="en-CA" dirty="0"/>
              <a:t>against </a:t>
            </a:r>
            <a:r>
              <a:rPr lang="en-CA" dirty="0" smtClean="0"/>
              <a:t>the middle </a:t>
            </a:r>
            <a:r>
              <a:rPr lang="en-CA" dirty="0"/>
              <a:t>of the </a:t>
            </a:r>
            <a:r>
              <a:rPr lang="en-CA" dirty="0" smtClean="0"/>
              <a:t>normal distribution curve favors </a:t>
            </a:r>
            <a:r>
              <a:rPr lang="en-CA" dirty="0"/>
              <a:t>variants </a:t>
            </a:r>
            <a:r>
              <a:rPr lang="en-CA" dirty="0" smtClean="0"/>
              <a:t>of opposite </a:t>
            </a:r>
            <a:r>
              <a:rPr lang="en-CA" dirty="0"/>
              <a:t>extremes</a:t>
            </a:r>
          </a:p>
          <a:p>
            <a:r>
              <a:rPr lang="en-CA" b="1" dirty="0" smtClean="0"/>
              <a:t>Ex</a:t>
            </a:r>
            <a:r>
              <a:rPr lang="en-CA" b="1" dirty="0"/>
              <a:t>. Medium color </a:t>
            </a:r>
            <a:r>
              <a:rPr lang="en-CA" b="1" dirty="0" smtClean="0"/>
              <a:t>is no </a:t>
            </a:r>
            <a:r>
              <a:rPr lang="en-CA" b="1" dirty="0"/>
              <a:t>longer </a:t>
            </a:r>
            <a:r>
              <a:rPr lang="en-CA" b="1" dirty="0" smtClean="0"/>
              <a:t>favorable both </a:t>
            </a:r>
            <a:r>
              <a:rPr lang="en-CA" b="1" dirty="0"/>
              <a:t>light </a:t>
            </a:r>
            <a:r>
              <a:rPr lang="en-CA" b="1" dirty="0" smtClean="0"/>
              <a:t>and dark </a:t>
            </a:r>
            <a:r>
              <a:rPr lang="en-CA" b="1" dirty="0"/>
              <a:t>colors </a:t>
            </a:r>
            <a:r>
              <a:rPr lang="en-CA" b="1" dirty="0" smtClean="0"/>
              <a:t>are favored</a:t>
            </a:r>
            <a:endParaRPr lang="en-CA" dirty="0"/>
          </a:p>
        </p:txBody>
      </p:sp>
      <p:pic>
        <p:nvPicPr>
          <p:cNvPr id="6" name="Picture 5" descr="disru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200400"/>
            <a:ext cx="5706808" cy="349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38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en-CA" dirty="0"/>
              <a:t>3. Stabilizing </a:t>
            </a:r>
            <a:r>
              <a:rPr lang="en-CA" dirty="0" smtClean="0"/>
              <a:t>Selection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111347"/>
          </a:xfrm>
        </p:spPr>
        <p:txBody>
          <a:bodyPr/>
          <a:lstStyle/>
          <a:p>
            <a:r>
              <a:rPr lang="en-CA" dirty="0" smtClean="0"/>
              <a:t>the </a:t>
            </a:r>
            <a:r>
              <a:rPr lang="en-CA" dirty="0"/>
              <a:t>conditions of </a:t>
            </a:r>
            <a:r>
              <a:rPr lang="en-CA" dirty="0" smtClean="0"/>
              <a:t>the environment remain stable </a:t>
            </a:r>
            <a:r>
              <a:rPr lang="en-CA" dirty="0"/>
              <a:t>for a </a:t>
            </a:r>
            <a:r>
              <a:rPr lang="en-CA" dirty="0" smtClean="0"/>
              <a:t>long period </a:t>
            </a:r>
            <a:r>
              <a:rPr lang="en-CA" dirty="0"/>
              <a:t>of time</a:t>
            </a:r>
          </a:p>
          <a:p>
            <a:r>
              <a:rPr lang="en-CA" dirty="0" smtClean="0"/>
              <a:t>selection </a:t>
            </a:r>
            <a:r>
              <a:rPr lang="en-CA" dirty="0"/>
              <a:t>is </a:t>
            </a:r>
            <a:r>
              <a:rPr lang="en-CA" dirty="0" smtClean="0"/>
              <a:t>against the </a:t>
            </a:r>
            <a:r>
              <a:rPr lang="en-CA" dirty="0"/>
              <a:t>extremes </a:t>
            </a:r>
            <a:r>
              <a:rPr lang="en-CA" dirty="0" smtClean="0"/>
              <a:t>and favors the intermediate</a:t>
            </a:r>
            <a:endParaRPr lang="en-CA" dirty="0"/>
          </a:p>
          <a:p>
            <a:r>
              <a:rPr lang="en-CA" b="1" dirty="0" smtClean="0"/>
              <a:t>Ex</a:t>
            </a:r>
            <a:r>
              <a:rPr lang="en-CA" b="1" dirty="0"/>
              <a:t>. The </a:t>
            </a:r>
            <a:r>
              <a:rPr lang="en-CA" b="1" dirty="0" smtClean="0"/>
              <a:t>medium color </a:t>
            </a:r>
            <a:r>
              <a:rPr lang="en-CA" b="1" dirty="0"/>
              <a:t>is </a:t>
            </a:r>
            <a:r>
              <a:rPr lang="en-CA" b="1" dirty="0" smtClean="0"/>
              <a:t>favored </a:t>
            </a:r>
            <a:r>
              <a:rPr lang="en-CA" b="1" dirty="0" smtClean="0">
                <a:hlinkClick r:id="rId2"/>
              </a:rPr>
              <a:t>(video-8:17)</a:t>
            </a:r>
            <a:endParaRPr lang="en-CA" dirty="0"/>
          </a:p>
        </p:txBody>
      </p:sp>
      <p:pic>
        <p:nvPicPr>
          <p:cNvPr id="5" name="Picture 5" descr="sta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581400"/>
            <a:ext cx="4419600" cy="2924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09337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4025" y="4223015"/>
            <a:ext cx="8382000" cy="5141648"/>
          </a:xfrm>
        </p:spPr>
        <p:txBody>
          <a:bodyPr/>
          <a:lstStyle/>
          <a:p>
            <a:endParaRPr lang="en-CA" dirty="0"/>
          </a:p>
        </p:txBody>
      </p:sp>
      <p:pic>
        <p:nvPicPr>
          <p:cNvPr id="1026" name="Picture 2" descr="http://www.aegisjournal.com/wp-content/uploads/2013/07/Alleles-Eye-Col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"/>
            <a:ext cx="8782050" cy="4438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0311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994392"/>
          </a:xfrm>
        </p:spPr>
        <p:txBody>
          <a:bodyPr/>
          <a:lstStyle/>
          <a:p>
            <a:r>
              <a:rPr lang="en-CA" dirty="0"/>
              <a:t>Conditions required to maintain</a:t>
            </a:r>
            <a:br>
              <a:rPr lang="en-CA" dirty="0"/>
            </a:br>
            <a:r>
              <a:rPr lang="en-CA" dirty="0"/>
              <a:t>genetic equilibrium:</a:t>
            </a:r>
            <a:br>
              <a:rPr lang="en-CA" dirty="0"/>
            </a:b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2057400"/>
            <a:ext cx="8382000" cy="4044184"/>
          </a:xfrm>
        </p:spPr>
        <p:txBody>
          <a:bodyPr/>
          <a:lstStyle/>
          <a:p>
            <a:r>
              <a:rPr lang="en-CA" dirty="0" smtClean="0"/>
              <a:t> </a:t>
            </a:r>
            <a:r>
              <a:rPr lang="en-CA" dirty="0"/>
              <a:t>No natural selection – all alleles must </a:t>
            </a:r>
            <a:r>
              <a:rPr lang="en-CA" dirty="0" smtClean="0"/>
              <a:t>be equally </a:t>
            </a:r>
            <a:r>
              <a:rPr lang="en-CA" dirty="0"/>
              <a:t>favorable</a:t>
            </a:r>
          </a:p>
          <a:p>
            <a:r>
              <a:rPr lang="en-CA" dirty="0" smtClean="0"/>
              <a:t>Random </a:t>
            </a:r>
            <a:r>
              <a:rPr lang="en-CA" dirty="0"/>
              <a:t>mating</a:t>
            </a:r>
          </a:p>
          <a:p>
            <a:r>
              <a:rPr lang="en-CA" dirty="0" smtClean="0"/>
              <a:t>No </a:t>
            </a:r>
            <a:r>
              <a:rPr lang="en-CA" dirty="0"/>
              <a:t>migration – no new alleles brought </a:t>
            </a:r>
            <a:r>
              <a:rPr lang="en-CA" dirty="0" smtClean="0"/>
              <a:t>into population</a:t>
            </a:r>
            <a:endParaRPr lang="en-CA" dirty="0"/>
          </a:p>
          <a:p>
            <a:r>
              <a:rPr lang="en-CA" dirty="0" smtClean="0"/>
              <a:t>No </a:t>
            </a:r>
            <a:r>
              <a:rPr lang="en-CA" dirty="0"/>
              <a:t>significant mutations – mutations </a:t>
            </a:r>
            <a:r>
              <a:rPr lang="en-CA" dirty="0" smtClean="0"/>
              <a:t>would </a:t>
            </a:r>
            <a:r>
              <a:rPr lang="en-CA" dirty="0" smtClean="0"/>
              <a:t>bring new </a:t>
            </a:r>
            <a:r>
              <a:rPr lang="en-CA" dirty="0"/>
              <a:t>alleles into </a:t>
            </a:r>
            <a:r>
              <a:rPr lang="en-CA" dirty="0" smtClean="0"/>
              <a:t>population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sz="3200" b="1" dirty="0">
                <a:solidFill>
                  <a:srgbClr val="FF0000"/>
                </a:solidFill>
              </a:rPr>
              <a:t>NOTE: Evolution is a result </a:t>
            </a:r>
            <a:r>
              <a:rPr lang="en-CA" sz="3200" b="1" dirty="0" smtClean="0">
                <a:solidFill>
                  <a:srgbClr val="FF0000"/>
                </a:solidFill>
              </a:rPr>
              <a:t>of disruption </a:t>
            </a:r>
            <a:r>
              <a:rPr lang="en-CA" sz="3200" b="1" dirty="0">
                <a:solidFill>
                  <a:srgbClr val="FF0000"/>
                </a:solidFill>
              </a:rPr>
              <a:t>in genetic equilibrium</a:t>
            </a:r>
          </a:p>
        </p:txBody>
      </p:sp>
    </p:spTree>
    <p:extLst>
      <p:ext uri="{BB962C8B-B14F-4D97-AF65-F5344CB8AC3E}">
        <p14:creationId xmlns:p14="http://schemas.microsoft.com/office/powerpoint/2010/main" val="32420842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994392"/>
          </a:xfrm>
        </p:spPr>
        <p:txBody>
          <a:bodyPr/>
          <a:lstStyle/>
          <a:p>
            <a:r>
              <a:rPr lang="en-CA" dirty="0"/>
              <a:t>4 Ways to Disrupt</a:t>
            </a:r>
            <a:br>
              <a:rPr lang="en-CA" dirty="0"/>
            </a:br>
            <a:r>
              <a:rPr lang="en-CA" dirty="0"/>
              <a:t>Genetic Equilibrium</a:t>
            </a:r>
            <a:br>
              <a:rPr lang="en-CA" dirty="0"/>
            </a:b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676400"/>
            <a:ext cx="8382000" cy="3705630"/>
          </a:xfrm>
        </p:spPr>
        <p:txBody>
          <a:bodyPr/>
          <a:lstStyle/>
          <a:p>
            <a:r>
              <a:rPr lang="en-CA" dirty="0" smtClean="0"/>
              <a:t>Mutation</a:t>
            </a:r>
            <a:r>
              <a:rPr lang="en-CA" dirty="0"/>
              <a:t>: introducing new alleles into </a:t>
            </a:r>
            <a:r>
              <a:rPr lang="en-CA" dirty="0" smtClean="0"/>
              <a:t>a population</a:t>
            </a:r>
            <a:endParaRPr lang="en-CA" dirty="0"/>
          </a:p>
          <a:p>
            <a:r>
              <a:rPr lang="en-CA" dirty="0" smtClean="0"/>
              <a:t>Genetic </a:t>
            </a:r>
            <a:r>
              <a:rPr lang="en-CA" dirty="0"/>
              <a:t>Drift</a:t>
            </a:r>
          </a:p>
          <a:p>
            <a:r>
              <a:rPr lang="en-CA" dirty="0" smtClean="0"/>
              <a:t>Gene Flow</a:t>
            </a:r>
          </a:p>
          <a:p>
            <a:r>
              <a:rPr lang="en-CA" dirty="0"/>
              <a:t>Natural Selection: acting on variations</a:t>
            </a:r>
          </a:p>
          <a:p>
            <a:pPr lvl="1"/>
            <a:r>
              <a:rPr lang="en-CA" dirty="0"/>
              <a:t>Directional selection</a:t>
            </a:r>
          </a:p>
          <a:p>
            <a:pPr lvl="1"/>
            <a:r>
              <a:rPr lang="en-CA" dirty="0"/>
              <a:t>Stabilizing selection</a:t>
            </a:r>
          </a:p>
          <a:p>
            <a:pPr lvl="1"/>
            <a:r>
              <a:rPr lang="en-CA" dirty="0"/>
              <a:t>Disruptive selection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749510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Genetic </a:t>
            </a:r>
            <a:r>
              <a:rPr lang="en-CA" dirty="0" smtClean="0"/>
              <a:t>Drift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748719"/>
          </a:xfrm>
        </p:spPr>
        <p:txBody>
          <a:bodyPr/>
          <a:lstStyle/>
          <a:p>
            <a:r>
              <a:rPr lang="en-CA" dirty="0"/>
              <a:t>Natural selection (AKA - survival of the fittest), is not the only source of evolutionary change.</a:t>
            </a:r>
          </a:p>
          <a:p>
            <a:r>
              <a:rPr lang="en-CA" dirty="0"/>
              <a:t>In small populations, an allele can become more or less common simply by chance.</a:t>
            </a:r>
          </a:p>
          <a:p>
            <a:r>
              <a:rPr lang="en-CA" dirty="0"/>
              <a:t>This kind of random change in allele frequency is known as </a:t>
            </a:r>
            <a:r>
              <a:rPr lang="en-CA" dirty="0">
                <a:solidFill>
                  <a:srgbClr val="FF0000"/>
                </a:solidFill>
              </a:rPr>
              <a:t>GENETIC DRIFT</a:t>
            </a:r>
            <a:r>
              <a:rPr lang="en-CA" dirty="0"/>
              <a:t> . </a:t>
            </a:r>
          </a:p>
          <a:p>
            <a:r>
              <a:rPr lang="en-CA" dirty="0"/>
              <a:t>Because of genetic drift, a particular gene, just by chance, can become common in a population.  (</a:t>
            </a:r>
            <a:r>
              <a:rPr lang="en-CA" dirty="0" err="1"/>
              <a:t>ie</a:t>
            </a:r>
            <a:r>
              <a:rPr lang="en-CA" dirty="0"/>
              <a:t>) blue eyes in humans. </a:t>
            </a:r>
          </a:p>
        </p:txBody>
      </p:sp>
    </p:spTree>
    <p:extLst>
      <p:ext uri="{BB962C8B-B14F-4D97-AF65-F5344CB8AC3E}">
        <p14:creationId xmlns:p14="http://schemas.microsoft.com/office/powerpoint/2010/main" val="8989424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Genetic Drift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 descr="http://static01.nyt.com/images/2012/07/11/movies/iceage-span/iceage-span-article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162425"/>
            <a:ext cx="5715000" cy="2400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broadinstitute.org/files/news/images/2011/chromosom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184289"/>
            <a:ext cx="2590800" cy="2351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75449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Drift Simulation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1: </a:t>
            </a:r>
            <a:r>
              <a:rPr lang="en-US" dirty="0" err="1" smtClean="0"/>
              <a:t>Colour</a:t>
            </a:r>
            <a:r>
              <a:rPr lang="en-US" dirty="0" smtClean="0"/>
              <a:t> the worms in generation 0 each a different </a:t>
            </a:r>
            <a:r>
              <a:rPr lang="en-US" dirty="0" err="1" smtClean="0"/>
              <a:t>colour</a:t>
            </a:r>
            <a:endParaRPr lang="en-CA" dirty="0"/>
          </a:p>
        </p:txBody>
      </p:sp>
      <p:pic>
        <p:nvPicPr>
          <p:cNvPr id="27650" name="Picture 2" descr="http://www.biology.arizona.edu/evolution/act/drift/d-steps/01.gif"/>
          <p:cNvPicPr>
            <a:picLocks noChangeAspect="1" noChangeArrowheads="1"/>
          </p:cNvPicPr>
          <p:nvPr/>
        </p:nvPicPr>
        <p:blipFill>
          <a:blip r:embed="rId2" cstate="print"/>
          <a:srcRect l="8864" t="16667"/>
          <a:stretch>
            <a:fillRect/>
          </a:stretch>
        </p:blipFill>
        <p:spPr bwMode="auto">
          <a:xfrm>
            <a:off x="304800" y="3581400"/>
            <a:ext cx="8618410" cy="1905000"/>
          </a:xfrm>
          <a:prstGeom prst="rect">
            <a:avLst/>
          </a:prstGeom>
          <a:solidFill>
            <a:schemeClr val="tx2"/>
          </a:solidFill>
        </p:spPr>
      </p:pic>
    </p:spTree>
    <p:extLst>
      <p:ext uri="{BB962C8B-B14F-4D97-AF65-F5344CB8AC3E}">
        <p14:creationId xmlns:p14="http://schemas.microsoft.com/office/powerpoint/2010/main" val="36533214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Drift Simulation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2: Roll the die and put a dot next to the corresponding worm</a:t>
            </a:r>
          </a:p>
          <a:p>
            <a:r>
              <a:rPr lang="en-US" dirty="0" smtClean="0"/>
              <a:t>If you roll a 6, ignore it and roll again</a:t>
            </a:r>
            <a:endParaRPr lang="en-CA" dirty="0"/>
          </a:p>
        </p:txBody>
      </p:sp>
      <p:pic>
        <p:nvPicPr>
          <p:cNvPr id="4" name="Picture 4" descr="http://www.biology.arizona.edu/evolution/act/drift/d-steps/02.gif"/>
          <p:cNvPicPr>
            <a:picLocks noChangeAspect="1" noChangeArrowheads="1"/>
          </p:cNvPicPr>
          <p:nvPr/>
        </p:nvPicPr>
        <p:blipFill>
          <a:blip r:embed="rId2" cstate="print"/>
          <a:srcRect t="12310"/>
          <a:stretch>
            <a:fillRect/>
          </a:stretch>
        </p:blipFill>
        <p:spPr bwMode="auto">
          <a:xfrm>
            <a:off x="304800" y="3352800"/>
            <a:ext cx="8686800" cy="3094113"/>
          </a:xfrm>
          <a:prstGeom prst="rect">
            <a:avLst/>
          </a:prstGeom>
          <a:solidFill>
            <a:schemeClr val="tx2"/>
          </a:solidFill>
        </p:spPr>
      </p:pic>
    </p:spTree>
    <p:extLst>
      <p:ext uri="{BB962C8B-B14F-4D97-AF65-F5344CB8AC3E}">
        <p14:creationId xmlns:p14="http://schemas.microsoft.com/office/powerpoint/2010/main" val="40469340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rushed metal and curves - Green Blue Segoe_TP10286724">
  <a:themeElements>
    <a:clrScheme name="Green Template-Template">
      <a:dk1>
        <a:srgbClr val="000000"/>
      </a:dk1>
      <a:lt1>
        <a:srgbClr val="FFFFFF"/>
      </a:lt1>
      <a:dk2>
        <a:srgbClr val="1F7335"/>
      </a:dk2>
      <a:lt2>
        <a:srgbClr val="C4FF8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F65518A-9930-4861-9944-85DDBBED17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TS010286724</Template>
  <TotalTime>633</TotalTime>
  <Words>756</Words>
  <Application>Microsoft Office PowerPoint</Application>
  <PresentationFormat>On-screen Show (4:3)</PresentationFormat>
  <Paragraphs>101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Courier New</vt:lpstr>
      <vt:lpstr>1_Brushed metal and curves - Green Blue Segoe_TP10286724</vt:lpstr>
      <vt:lpstr>White with Courier font for code slides</vt:lpstr>
      <vt:lpstr>Population Genetics </vt:lpstr>
      <vt:lpstr>Genetic Equilibrium</vt:lpstr>
      <vt:lpstr>PowerPoint Presentation</vt:lpstr>
      <vt:lpstr>Conditions required to maintain genetic equilibrium: </vt:lpstr>
      <vt:lpstr>4 Ways to Disrupt Genetic Equilibrium </vt:lpstr>
      <vt:lpstr>Genetic Drift</vt:lpstr>
      <vt:lpstr>Genetic Drift</vt:lpstr>
      <vt:lpstr>Genetic Drift Simulation</vt:lpstr>
      <vt:lpstr>Genetic Drift Simulation</vt:lpstr>
      <vt:lpstr>Genetic Drift simulation</vt:lpstr>
      <vt:lpstr>Genetic Drift Simulation</vt:lpstr>
      <vt:lpstr>Genetic Drift Simulation</vt:lpstr>
      <vt:lpstr>What do you think?</vt:lpstr>
      <vt:lpstr>Genetic Drift (write!)</vt:lpstr>
      <vt:lpstr>Gene Flow (write!)</vt:lpstr>
      <vt:lpstr>(write!)</vt:lpstr>
      <vt:lpstr>Selection and Distribution</vt:lpstr>
      <vt:lpstr>Normal distribution</vt:lpstr>
      <vt:lpstr>1. Directional Selection</vt:lpstr>
      <vt:lpstr>2. Disruptive Selection</vt:lpstr>
      <vt:lpstr>3. Stabilizing Selection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– The Double Helix</dc:title>
  <dc:creator>Ashley</dc:creator>
  <cp:lastModifiedBy>Kimberly Hinds</cp:lastModifiedBy>
  <cp:revision>62</cp:revision>
  <dcterms:created xsi:type="dcterms:W3CDTF">2014-01-04T21:19:44Z</dcterms:created>
  <dcterms:modified xsi:type="dcterms:W3CDTF">2016-03-03T21:35:57Z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TC102867249990</vt:lpwstr>
  </property>
</Properties>
</file>