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8" r:id="rId19"/>
    <p:sldId id="276" r:id="rId20"/>
    <p:sldId id="275" r:id="rId21"/>
    <p:sldId id="277" r:id="rId22"/>
  </p:sldIdLst>
  <p:sldSz cx="9144000" cy="6858000" type="screen4x3"/>
  <p:notesSz cx="6858000" cy="9117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15F3"/>
    <a:srgbClr val="F77911"/>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00D34B6A-A034-4DB5-867F-B21DDDD42DC1}" type="datetimeFigureOut">
              <a:rPr lang="en-US" smtClean="0"/>
              <a:pPr/>
              <a:t>5/2/2016</a:t>
            </a:fld>
            <a:endParaRPr lang="en-US"/>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lIns="91440" tIns="45720" rIns="91440" bIns="45720" rtlCol="0" anchor="b"/>
          <a:lstStyle>
            <a:lvl1pPr algn="r">
              <a:defRPr sz="1200"/>
            </a:lvl1pPr>
          </a:lstStyle>
          <a:p>
            <a:fld id="{A094122F-18CD-46E8-B1E1-953E5B9E1D94}" type="slidenum">
              <a:rPr lang="en-US" smtClean="0"/>
              <a:pPr/>
              <a:t>‹#›</a:t>
            </a:fld>
            <a:endParaRPr lang="en-US"/>
          </a:p>
        </p:txBody>
      </p:sp>
    </p:spTree>
    <p:extLst>
      <p:ext uri="{BB962C8B-B14F-4D97-AF65-F5344CB8AC3E}">
        <p14:creationId xmlns:p14="http://schemas.microsoft.com/office/powerpoint/2010/main" val="27825978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D40F868-034F-4FB3-916E-2B721932DC8B}" type="datetimeFigureOut">
              <a:rPr lang="en-US" smtClean="0"/>
              <a:pPr/>
              <a:t>5/2/2016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FA88134-5BC5-44CA-8096-18C0A54F78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0F868-034F-4FB3-916E-2B721932DC8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0F868-034F-4FB3-916E-2B721932DC8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0F868-034F-4FB3-916E-2B721932DC8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40F868-034F-4FB3-916E-2B721932DC8B}"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88134-5BC5-44CA-8096-18C0A54F781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40F868-034F-4FB3-916E-2B721932DC8B}"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40F868-034F-4FB3-916E-2B721932DC8B}"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40F868-034F-4FB3-916E-2B721932DC8B}"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0F868-034F-4FB3-916E-2B721932DC8B}"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40F868-034F-4FB3-916E-2B721932DC8B}"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88134-5BC5-44CA-8096-18C0A54F78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40F868-034F-4FB3-916E-2B721932DC8B}"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FA88134-5BC5-44CA-8096-18C0A54F781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40F868-034F-4FB3-916E-2B721932DC8B}" type="datetimeFigureOut">
              <a:rPr lang="en-US" smtClean="0"/>
              <a:pPr/>
              <a:t>5/2/2016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A88134-5BC5-44CA-8096-18C0A54F781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Specialized Tissues in Plants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Phloem</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Main cells called </a:t>
            </a:r>
            <a:r>
              <a:rPr lang="en-US" dirty="0" smtClean="0">
                <a:solidFill>
                  <a:srgbClr val="2F15F3"/>
                </a:solidFill>
              </a:rPr>
              <a:t>sieve tube elements.</a:t>
            </a:r>
          </a:p>
          <a:p>
            <a:pPr lvl="1"/>
            <a:r>
              <a:rPr lang="en-US" sz="2000" dirty="0" smtClean="0"/>
              <a:t>arranged end to end like vessel elements.</a:t>
            </a:r>
          </a:p>
          <a:p>
            <a:pPr lvl="1"/>
            <a:r>
              <a:rPr lang="en-US" sz="2000" dirty="0" smtClean="0"/>
              <a:t>end walls have many small holes that allow materials to move through.</a:t>
            </a:r>
          </a:p>
          <a:p>
            <a:r>
              <a:rPr lang="en-US" dirty="0" smtClean="0">
                <a:solidFill>
                  <a:srgbClr val="2F15F3"/>
                </a:solidFill>
              </a:rPr>
              <a:t>Companion cells </a:t>
            </a:r>
            <a:r>
              <a:rPr lang="en-US" dirty="0" smtClean="0"/>
              <a:t>are phloem cells that surround sieve tube elements.</a:t>
            </a:r>
          </a:p>
          <a:p>
            <a:pPr lvl="1"/>
            <a:r>
              <a:rPr lang="en-US" dirty="0" smtClean="0"/>
              <a:t>support phloem cells and aid in the movement of substances in and out of phloem.</a:t>
            </a:r>
            <a:endParaRPr lang="en-US" dirty="0"/>
          </a:p>
        </p:txBody>
      </p:sp>
      <p:pic>
        <p:nvPicPr>
          <p:cNvPr id="4" name="Picture 2" descr="https://encrypted-tbn1.gstatic.com/images?q=tbn:ANd9GcRfKA3BHjbr-7nH04OKPRV4DItg8q1j4daexqijJN3XeAOk2ppo"/>
          <p:cNvPicPr>
            <a:picLocks noChangeAspect="1" noChangeArrowheads="1"/>
          </p:cNvPicPr>
          <p:nvPr/>
        </p:nvPicPr>
        <p:blipFill>
          <a:blip r:embed="rId2" cstate="print"/>
          <a:srcRect/>
          <a:stretch>
            <a:fillRect/>
          </a:stretch>
        </p:blipFill>
        <p:spPr bwMode="auto">
          <a:xfrm>
            <a:off x="7162800" y="152400"/>
            <a:ext cx="1743075" cy="26193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553200" y="533400"/>
            <a:ext cx="2362200" cy="20288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2F15F3"/>
                </a:solidFill>
              </a:rPr>
              <a:t>Ground Tissue</a:t>
            </a:r>
            <a:endParaRPr lang="en-US" dirty="0">
              <a:solidFill>
                <a:srgbClr val="2F15F3"/>
              </a:solidFill>
            </a:endParaRPr>
          </a:p>
        </p:txBody>
      </p:sp>
      <p:sp>
        <p:nvSpPr>
          <p:cNvPr id="3" name="Content Placeholder 2"/>
          <p:cNvSpPr>
            <a:spLocks noGrp="1"/>
          </p:cNvSpPr>
          <p:nvPr>
            <p:ph idx="1"/>
          </p:nvPr>
        </p:nvSpPr>
        <p:spPr/>
        <p:txBody>
          <a:bodyPr/>
          <a:lstStyle/>
          <a:p>
            <a:r>
              <a:rPr lang="en-US" dirty="0" smtClean="0"/>
              <a:t>Cells that lie between dermal and vascular tissues</a:t>
            </a:r>
          </a:p>
          <a:p>
            <a:r>
              <a:rPr lang="en-US" dirty="0" smtClean="0"/>
              <a:t>Has 3 different types of tissues</a:t>
            </a:r>
          </a:p>
          <a:p>
            <a:pPr lvl="1"/>
            <a:r>
              <a:rPr lang="en-US" dirty="0" smtClean="0">
                <a:solidFill>
                  <a:srgbClr val="990099"/>
                </a:solidFill>
              </a:rPr>
              <a:t>Parenchyma</a:t>
            </a:r>
          </a:p>
          <a:p>
            <a:pPr lvl="1"/>
            <a:r>
              <a:rPr lang="en-US" dirty="0" smtClean="0">
                <a:solidFill>
                  <a:srgbClr val="990099"/>
                </a:solidFill>
              </a:rPr>
              <a:t>Collenchyma</a:t>
            </a:r>
          </a:p>
          <a:p>
            <a:pPr lvl="1"/>
            <a:r>
              <a:rPr lang="en-US" dirty="0" smtClean="0">
                <a:solidFill>
                  <a:srgbClr val="990099"/>
                </a:solidFill>
              </a:rPr>
              <a:t>Sclerenchyma</a:t>
            </a:r>
          </a:p>
          <a:p>
            <a:pPr lvl="1"/>
            <a:endParaRPr lang="en-US" dirty="0" smtClean="0">
              <a:solidFill>
                <a:srgbClr val="990099"/>
              </a:solidFill>
            </a:endParaRPr>
          </a:p>
          <a:p>
            <a:pPr lvl="1"/>
            <a:r>
              <a:rPr lang="en-US" dirty="0" smtClean="0"/>
              <a:t>In most plants ground tissue consists of mainly parenchyma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5000" dirty="0" smtClean="0">
                <a:solidFill>
                  <a:srgbClr val="990099"/>
                </a:solidFill>
              </a:rPr>
              <a:t>Parenchyma</a:t>
            </a:r>
            <a:r>
              <a:rPr lang="en-US" dirty="0" smtClean="0">
                <a:solidFill>
                  <a:srgbClr val="990099"/>
                </a:solidFill>
              </a:rPr>
              <a:t/>
            </a:r>
            <a:br>
              <a:rPr lang="en-US" dirty="0" smtClean="0">
                <a:solidFill>
                  <a:srgbClr val="990099"/>
                </a:solidFill>
              </a:rPr>
            </a:br>
            <a:endParaRPr lang="en-US" dirty="0"/>
          </a:p>
        </p:txBody>
      </p:sp>
      <p:sp>
        <p:nvSpPr>
          <p:cNvPr id="3" name="Content Placeholder 2"/>
          <p:cNvSpPr>
            <a:spLocks noGrp="1"/>
          </p:cNvSpPr>
          <p:nvPr>
            <p:ph idx="1"/>
          </p:nvPr>
        </p:nvSpPr>
        <p:spPr/>
        <p:txBody>
          <a:bodyPr/>
          <a:lstStyle/>
          <a:p>
            <a:r>
              <a:rPr lang="en-US" dirty="0" smtClean="0"/>
              <a:t>Cells have thin cell walls and large ventral vacuoles surrounded by layer of cytoplasm</a:t>
            </a:r>
          </a:p>
          <a:p>
            <a:r>
              <a:rPr lang="en-US" dirty="0" smtClean="0"/>
              <a:t>In leaves- these cells are packed with chloroplasts a are site of most of a plants photosynthesis.</a:t>
            </a:r>
          </a:p>
          <a:p>
            <a:r>
              <a:rPr lang="en-US" dirty="0" smtClean="0"/>
              <a:t>Example-epidermal cells are living, flattened parenchyma cells.</a:t>
            </a:r>
            <a:endParaRPr lang="en-US" dirty="0"/>
          </a:p>
        </p:txBody>
      </p:sp>
      <p:pic>
        <p:nvPicPr>
          <p:cNvPr id="3074" name="Picture 2" descr="https://encrypted-tbn2.gstatic.com/images?q=tbn:ANd9GcSWF5Dmqtpl1YmLV3Lh2SizJTfhs2pBWabg2rBzTgaCJ_2YHnVlgA"/>
          <p:cNvPicPr>
            <a:picLocks noChangeAspect="1" noChangeArrowheads="1"/>
          </p:cNvPicPr>
          <p:nvPr/>
        </p:nvPicPr>
        <p:blipFill>
          <a:blip r:embed="rId2" cstate="print"/>
          <a:srcRect/>
          <a:stretch>
            <a:fillRect/>
          </a:stretch>
        </p:blipFill>
        <p:spPr bwMode="auto">
          <a:xfrm>
            <a:off x="1524000" y="4800600"/>
            <a:ext cx="5791200" cy="1295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990099"/>
                </a:solidFill>
              </a:rPr>
              <a:t>Collenchyma &amp; Sclerenchyma</a:t>
            </a:r>
            <a:endParaRPr lang="en-US" dirty="0">
              <a:solidFill>
                <a:srgbClr val="990099"/>
              </a:solidFill>
            </a:endParaRPr>
          </a:p>
        </p:txBody>
      </p:sp>
      <p:sp>
        <p:nvSpPr>
          <p:cNvPr id="3" name="Content Placeholder 2"/>
          <p:cNvSpPr>
            <a:spLocks noGrp="1"/>
          </p:cNvSpPr>
          <p:nvPr>
            <p:ph idx="1"/>
          </p:nvPr>
        </p:nvSpPr>
        <p:spPr>
          <a:xfrm>
            <a:off x="457200" y="1600200"/>
            <a:ext cx="8229600" cy="4389120"/>
          </a:xfrm>
        </p:spPr>
        <p:txBody>
          <a:bodyPr/>
          <a:lstStyle/>
          <a:p>
            <a:r>
              <a:rPr lang="en-US" dirty="0" smtClean="0"/>
              <a:t>Both have thicker cell walls</a:t>
            </a:r>
          </a:p>
          <a:p>
            <a:endParaRPr lang="en-US" dirty="0" smtClean="0"/>
          </a:p>
          <a:p>
            <a:r>
              <a:rPr lang="en-US" dirty="0" smtClean="0"/>
              <a:t>Collenchyma cells have strong, flexible cell walls that help support larger plants</a:t>
            </a:r>
          </a:p>
          <a:p>
            <a:pPr lvl="1"/>
            <a:r>
              <a:rPr lang="en-US" dirty="0" smtClean="0"/>
              <a:t>Makes up the familiar “strings” in celery</a:t>
            </a:r>
          </a:p>
          <a:p>
            <a:pPr lvl="1">
              <a:buNone/>
            </a:pPr>
            <a:endParaRPr lang="en-US" dirty="0" smtClean="0"/>
          </a:p>
          <a:p>
            <a:r>
              <a:rPr lang="en-US" dirty="0" smtClean="0"/>
              <a:t>Sclerenchyma cells have extremely thick, </a:t>
            </a:r>
          </a:p>
          <a:p>
            <a:pPr>
              <a:buNone/>
            </a:pPr>
            <a:r>
              <a:rPr lang="en-US" dirty="0" smtClean="0"/>
              <a:t>    rigid cell walls that make ground tissue </a:t>
            </a:r>
          </a:p>
          <a:p>
            <a:pPr>
              <a:buNone/>
            </a:pPr>
            <a:r>
              <a:rPr lang="en-US" dirty="0" smtClean="0"/>
              <a:t>    tough and strong.</a:t>
            </a:r>
            <a:endParaRPr lang="en-US" dirty="0"/>
          </a:p>
        </p:txBody>
      </p:sp>
      <p:pic>
        <p:nvPicPr>
          <p:cNvPr id="25604" name="Picture 4" descr="https://encrypted-tbn2.gstatic.com/images?q=tbn:ANd9GcRmRVIkIwbsvm38kveFCg9kIUc8L6sWKmnFGACE0wEF00dM_7qI"/>
          <p:cNvPicPr>
            <a:picLocks noChangeAspect="1" noChangeArrowheads="1"/>
          </p:cNvPicPr>
          <p:nvPr/>
        </p:nvPicPr>
        <p:blipFill>
          <a:blip r:embed="rId2" cstate="print"/>
          <a:srcRect/>
          <a:stretch>
            <a:fillRect/>
          </a:stretch>
        </p:blipFill>
        <p:spPr bwMode="auto">
          <a:xfrm>
            <a:off x="6858000" y="3962400"/>
            <a:ext cx="1905000" cy="20574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F15F3"/>
                </a:solidFill>
              </a:rPr>
              <a:t>Plant Growth</a:t>
            </a:r>
            <a:endParaRPr lang="en-US" dirty="0">
              <a:solidFill>
                <a:srgbClr val="2F15F3"/>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rgbClr val="F77911"/>
                </a:solidFill>
              </a:rPr>
              <a:t>Indeterminate growth- </a:t>
            </a:r>
            <a:r>
              <a:rPr lang="en-US" dirty="0" smtClean="0"/>
              <a:t>the plant grows and produces new cells at the tip of their roots and stems for as long as they live.</a:t>
            </a:r>
          </a:p>
          <a:p>
            <a:pPr lvl="1"/>
            <a:r>
              <a:rPr lang="en-US" dirty="0" smtClean="0"/>
              <a:t>These cells are produced in </a:t>
            </a:r>
            <a:r>
              <a:rPr lang="en-US" dirty="0" err="1" smtClean="0">
                <a:solidFill>
                  <a:srgbClr val="F77911"/>
                </a:solidFill>
              </a:rPr>
              <a:t>meristems</a:t>
            </a:r>
            <a:r>
              <a:rPr lang="en-US" dirty="0" smtClean="0"/>
              <a:t>, clusters of tissue that are responsible for continuing growth.</a:t>
            </a:r>
          </a:p>
          <a:p>
            <a:pPr lvl="1"/>
            <a:r>
              <a:rPr lang="en-US" dirty="0" smtClean="0"/>
              <a:t>The new cells produced in the </a:t>
            </a:r>
            <a:r>
              <a:rPr lang="en-US" dirty="0" err="1" smtClean="0">
                <a:solidFill>
                  <a:srgbClr val="F77911"/>
                </a:solidFill>
              </a:rPr>
              <a:t>meristematic</a:t>
            </a:r>
            <a:r>
              <a:rPr lang="en-US" dirty="0" smtClean="0">
                <a:solidFill>
                  <a:srgbClr val="F77911"/>
                </a:solidFill>
              </a:rPr>
              <a:t> tissue </a:t>
            </a:r>
            <a:r>
              <a:rPr lang="en-US" dirty="0" smtClean="0"/>
              <a:t>are </a:t>
            </a:r>
            <a:r>
              <a:rPr lang="en-US" dirty="0" smtClean="0">
                <a:solidFill>
                  <a:srgbClr val="F77911"/>
                </a:solidFill>
              </a:rPr>
              <a:t>undifferentiated</a:t>
            </a:r>
            <a:r>
              <a:rPr lang="en-US" dirty="0" smtClean="0"/>
              <a:t>, meaning they are not specialized yet.</a:t>
            </a:r>
          </a:p>
          <a:p>
            <a:pPr lvl="1"/>
            <a:r>
              <a:rPr lang="en-US" dirty="0" err="1" smtClean="0"/>
              <a:t>Meristematic</a:t>
            </a:r>
            <a:r>
              <a:rPr lang="en-US" dirty="0" smtClean="0"/>
              <a:t> tissue is only tissue that produces new cells by mitosis.</a:t>
            </a:r>
          </a:p>
          <a:p>
            <a:r>
              <a:rPr lang="en-US" dirty="0" smtClean="0"/>
              <a:t>Near end or tip of stem or root is an </a:t>
            </a:r>
            <a:r>
              <a:rPr lang="en-US" dirty="0" smtClean="0">
                <a:solidFill>
                  <a:srgbClr val="F77911"/>
                </a:solidFill>
              </a:rPr>
              <a:t>apical </a:t>
            </a:r>
            <a:r>
              <a:rPr lang="en-US" dirty="0" err="1" smtClean="0">
                <a:solidFill>
                  <a:srgbClr val="F77911"/>
                </a:solidFill>
              </a:rPr>
              <a:t>meristem</a:t>
            </a:r>
            <a:r>
              <a:rPr lang="en-US" dirty="0" smtClean="0"/>
              <a:t>, a group of undifferentiated cells that divide and increase the length of stems and roots.</a:t>
            </a:r>
          </a:p>
          <a:p>
            <a:r>
              <a:rPr lang="en-US" dirty="0" smtClean="0">
                <a:solidFill>
                  <a:srgbClr val="F77911"/>
                </a:solidFill>
              </a:rPr>
              <a:t>Differentiation</a:t>
            </a:r>
            <a:r>
              <a:rPr lang="en-US" dirty="0" smtClean="0"/>
              <a:t>- when the cells that are undifferentiated divide rapidly and mature and get a specialized structure and function.</a:t>
            </a:r>
          </a:p>
          <a:p>
            <a:pPr lvl="1"/>
            <a:endParaRPr lang="en-US" dirty="0" smtClean="0"/>
          </a:p>
          <a:p>
            <a:endParaRPr lang="en-US" dirty="0"/>
          </a:p>
        </p:txBody>
      </p:sp>
      <p:pic>
        <p:nvPicPr>
          <p:cNvPr id="27650" name="Picture 2" descr="https://encrypted-tbn1.gstatic.com/images?q=tbn:ANd9GcS4cXRf3g6z40NJ8tToBfb7mEgJERwjgscaQZOwmBM8_le1GfXQ"/>
          <p:cNvPicPr>
            <a:picLocks noChangeAspect="1" noChangeArrowheads="1"/>
          </p:cNvPicPr>
          <p:nvPr/>
        </p:nvPicPr>
        <p:blipFill>
          <a:blip r:embed="rId2" cstate="print"/>
          <a:srcRect/>
          <a:stretch>
            <a:fillRect/>
          </a:stretch>
        </p:blipFill>
        <p:spPr bwMode="auto">
          <a:xfrm>
            <a:off x="6019800" y="304800"/>
            <a:ext cx="2714625" cy="16859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F15F3"/>
                </a:solidFill>
              </a:rPr>
              <a:t>Review Questions:</a:t>
            </a:r>
            <a:endParaRPr lang="en-US" dirty="0">
              <a:solidFill>
                <a:srgbClr val="2F15F3"/>
              </a:solidFill>
            </a:endParaRPr>
          </a:p>
        </p:txBody>
      </p:sp>
      <p:sp>
        <p:nvSpPr>
          <p:cNvPr id="3" name="Content Placeholder 2"/>
          <p:cNvSpPr>
            <a:spLocks noGrp="1"/>
          </p:cNvSpPr>
          <p:nvPr>
            <p:ph idx="1"/>
          </p:nvPr>
        </p:nvSpPr>
        <p:spPr/>
        <p:txBody>
          <a:bodyPr/>
          <a:lstStyle/>
          <a:p>
            <a:r>
              <a:rPr lang="en-US" dirty="0" smtClean="0"/>
              <a:t>What are the 3 main organs of a seed plant?</a:t>
            </a:r>
          </a:p>
          <a:p>
            <a:endParaRPr lang="en-US" dirty="0" smtClean="0"/>
          </a:p>
          <a:p>
            <a:r>
              <a:rPr lang="en-US" dirty="0" smtClean="0"/>
              <a:t>What are the 3 tissue systems of plants?</a:t>
            </a:r>
          </a:p>
          <a:p>
            <a:endParaRPr lang="en-US" dirty="0" smtClean="0"/>
          </a:p>
          <a:p>
            <a:pPr marL="274320" lvl="1" indent="-274320">
              <a:buClr>
                <a:schemeClr val="accent3"/>
              </a:buClr>
              <a:buSzPct val="95000"/>
            </a:pPr>
            <a:r>
              <a:rPr lang="en-US" dirty="0" smtClean="0"/>
              <a:t>Some epidermal cells have tiny projections called what?</a:t>
            </a:r>
            <a:endParaRPr lang="en-US" u="sng" dirty="0" smtClean="0"/>
          </a:p>
          <a:p>
            <a:pPr marL="274320" lvl="1" indent="-274320">
              <a:buClr>
                <a:schemeClr val="accent3"/>
              </a:buClr>
              <a:buSzPct val="95000"/>
            </a:pPr>
            <a:endParaRPr lang="en-US" u="sng" dirty="0" smtClean="0"/>
          </a:p>
          <a:p>
            <a:pPr marL="274320" lvl="1" indent="-274320">
              <a:buClr>
                <a:schemeClr val="accent3"/>
              </a:buClr>
              <a:buSzPct val="95000"/>
            </a:pPr>
            <a:r>
              <a:rPr lang="en-US" dirty="0" smtClean="0"/>
              <a:t>What are the two sub systems of vascular tissue?       </a:t>
            </a:r>
          </a:p>
          <a:p>
            <a:pPr marL="274320" lvl="1" indent="-274320">
              <a:buClr>
                <a:schemeClr val="accent3"/>
              </a:buClr>
              <a:buSzPct val="95000"/>
            </a:pPr>
            <a:endParaRPr lang="en-US" dirty="0" smtClean="0">
              <a:solidFill>
                <a:srgbClr val="2C11F3"/>
              </a:solidFill>
            </a:endParaRPr>
          </a:p>
          <a:p>
            <a:pPr marL="274320" lvl="1" indent="-274320">
              <a:buClr>
                <a:schemeClr val="accent3"/>
              </a:buClr>
              <a:buSzPct val="95000"/>
            </a:pPr>
            <a:r>
              <a:rPr lang="en-US" dirty="0" smtClean="0"/>
              <a:t>Which ground tissue has flexible cell walls?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2" descr="https://encrypted-tbn1.gstatic.com/images?q=tbn:ANd9GcRfKA3BHjbr-7nH04OKPRV4DItg8q1j4daexqijJN3XeAOk2ppo"/>
          <p:cNvPicPr>
            <a:picLocks noChangeAspect="1" noChangeArrowheads="1"/>
          </p:cNvPicPr>
          <p:nvPr/>
        </p:nvPicPr>
        <p:blipFill>
          <a:blip r:embed="rId2" cstate="print"/>
          <a:srcRect/>
          <a:stretch>
            <a:fillRect/>
          </a:stretch>
        </p:blipFill>
        <p:spPr bwMode="auto">
          <a:xfrm>
            <a:off x="3773184" y="4343400"/>
            <a:ext cx="1597631" cy="2400812"/>
          </a:xfrm>
          <a:prstGeom prst="rect">
            <a:avLst/>
          </a:prstGeom>
          <a:noFill/>
        </p:spPr>
      </p:pic>
      <p:pic>
        <p:nvPicPr>
          <p:cNvPr id="1026" name="Picture 2" descr="https://classconnection.s3.amazonaws.com/583/flashcards/482583/jpg/picture613170556962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62" y="1219200"/>
            <a:ext cx="817411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68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descr="https://encrypted-tbn0.gstatic.com/images?q=tbn:ANd9GcS9OrF88GDfznUZgqeWn20x46kKbUjYWexS4VqbExup9PQCIn_9"/>
          <p:cNvPicPr>
            <a:picLocks noChangeAspect="1" noChangeArrowheads="1"/>
          </p:cNvPicPr>
          <p:nvPr/>
        </p:nvPicPr>
        <p:blipFill>
          <a:blip r:embed="rId2" cstate="print"/>
          <a:srcRect/>
          <a:stretch>
            <a:fillRect/>
          </a:stretch>
        </p:blipFill>
        <p:spPr bwMode="auto">
          <a:xfrm>
            <a:off x="2057400" y="137322"/>
            <a:ext cx="4552950" cy="6224289"/>
          </a:xfrm>
          <a:prstGeom prst="rect">
            <a:avLst/>
          </a:prstGeom>
          <a:noFill/>
        </p:spPr>
      </p:pic>
    </p:spTree>
    <p:extLst>
      <p:ext uri="{BB962C8B-B14F-4D97-AF65-F5344CB8AC3E}">
        <p14:creationId xmlns:p14="http://schemas.microsoft.com/office/powerpoint/2010/main" val="283328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457200" y="773668"/>
            <a:ext cx="8467725" cy="4991100"/>
          </a:xfrm>
          <a:prstGeom prst="rect">
            <a:avLst/>
          </a:prstGeom>
        </p:spPr>
      </p:pic>
      <p:sp>
        <p:nvSpPr>
          <p:cNvPr id="5" name="Rectangle 4"/>
          <p:cNvSpPr/>
          <p:nvPr/>
        </p:nvSpPr>
        <p:spPr>
          <a:xfrm>
            <a:off x="1566863" y="5560772"/>
            <a:ext cx="7238999" cy="584775"/>
          </a:xfrm>
          <a:prstGeom prst="rect">
            <a:avLst/>
          </a:prstGeom>
        </p:spPr>
        <p:txBody>
          <a:bodyPr wrap="square">
            <a:spAutoFit/>
          </a:bodyPr>
          <a:lstStyle/>
          <a:p>
            <a:r>
              <a:rPr lang="en-CA" sz="3200" dirty="0"/>
              <a:t>Which is monocot and dicot????</a:t>
            </a:r>
            <a:endParaRPr lang="en-CA" sz="3200" dirty="0"/>
          </a:p>
        </p:txBody>
      </p:sp>
    </p:spTree>
    <p:extLst>
      <p:ext uri="{BB962C8B-B14F-4D97-AF65-F5344CB8AC3E}">
        <p14:creationId xmlns:p14="http://schemas.microsoft.com/office/powerpoint/2010/main" val="255557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pic>
        <p:nvPicPr>
          <p:cNvPr id="4" name="Picture 3"/>
          <p:cNvPicPr>
            <a:picLocks noChangeAspect="1"/>
          </p:cNvPicPr>
          <p:nvPr/>
        </p:nvPicPr>
        <p:blipFill>
          <a:blip r:embed="rId2"/>
          <a:stretch>
            <a:fillRect/>
          </a:stretch>
        </p:blipFill>
        <p:spPr>
          <a:xfrm>
            <a:off x="889841" y="914400"/>
            <a:ext cx="7801313" cy="4391025"/>
          </a:xfrm>
          <a:prstGeom prst="rect">
            <a:avLst/>
          </a:prstGeom>
        </p:spPr>
      </p:pic>
    </p:spTree>
    <p:extLst>
      <p:ext uri="{BB962C8B-B14F-4D97-AF65-F5344CB8AC3E}">
        <p14:creationId xmlns:p14="http://schemas.microsoft.com/office/powerpoint/2010/main" val="273503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lumMod val="75000"/>
                  </a:schemeClr>
                </a:solidFill>
              </a:rPr>
              <a:t>Three principle organs of seed plants</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3600" dirty="0" smtClean="0"/>
              <a:t>Roots – Function?</a:t>
            </a:r>
          </a:p>
          <a:p>
            <a:r>
              <a:rPr lang="en-US" sz="3600" dirty="0" smtClean="0"/>
              <a:t>Stems – Function?</a:t>
            </a:r>
          </a:p>
          <a:p>
            <a:r>
              <a:rPr lang="en-US" sz="3600" smtClean="0"/>
              <a:t>Leaves – Function?</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2590800"/>
            <a:ext cx="8229600" cy="4389120"/>
          </a:xfrm>
        </p:spPr>
        <p:txBody>
          <a:bodyPr>
            <a:normAutofit fontScale="92500" lnSpcReduction="20000"/>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marL="0" indent="0">
              <a:buNone/>
            </a:pPr>
            <a:r>
              <a:rPr lang="en-CA" dirty="0" smtClean="0"/>
              <a:t>Label:</a:t>
            </a:r>
          </a:p>
          <a:p>
            <a:r>
              <a:rPr lang="en-CA" dirty="0" smtClean="0"/>
              <a:t>Ground tissue             Dermal tissue (epidermis)</a:t>
            </a:r>
          </a:p>
          <a:p>
            <a:r>
              <a:rPr lang="en-CA" dirty="0" smtClean="0"/>
              <a:t>Vascular bundles        Xylem </a:t>
            </a:r>
          </a:p>
          <a:p>
            <a:r>
              <a:rPr lang="en-CA" dirty="0" smtClean="0"/>
              <a:t>Phloem</a:t>
            </a:r>
          </a:p>
          <a:p>
            <a:endParaRPr lang="en-CA" dirty="0"/>
          </a:p>
        </p:txBody>
      </p:sp>
      <p:pic>
        <p:nvPicPr>
          <p:cNvPr id="4" name="Picture 3"/>
          <p:cNvPicPr>
            <a:picLocks noChangeAspect="1"/>
          </p:cNvPicPr>
          <p:nvPr/>
        </p:nvPicPr>
        <p:blipFill>
          <a:blip r:embed="rId2"/>
          <a:stretch>
            <a:fillRect/>
          </a:stretch>
        </p:blipFill>
        <p:spPr>
          <a:xfrm>
            <a:off x="838200" y="1143000"/>
            <a:ext cx="7215187" cy="3888606"/>
          </a:xfrm>
          <a:prstGeom prst="rect">
            <a:avLst/>
          </a:prstGeom>
        </p:spPr>
      </p:pic>
    </p:spTree>
    <p:extLst>
      <p:ext uri="{BB962C8B-B14F-4D97-AF65-F5344CB8AC3E}">
        <p14:creationId xmlns:p14="http://schemas.microsoft.com/office/powerpoint/2010/main" val="2057548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533400" y="533400"/>
            <a:ext cx="7762875" cy="5523049"/>
          </a:xfrm>
          <a:prstGeom prst="rect">
            <a:avLst/>
          </a:prstGeom>
        </p:spPr>
      </p:pic>
    </p:spTree>
    <p:extLst>
      <p:ext uri="{BB962C8B-B14F-4D97-AF65-F5344CB8AC3E}">
        <p14:creationId xmlns:p14="http://schemas.microsoft.com/office/powerpoint/2010/main" val="286060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hSSyzyVXyhZcRMdtEi_UjtmEfonfR-nMsVCpY8sF2bpdch4YT3Q"/>
          <p:cNvPicPr>
            <a:picLocks noChangeAspect="1" noChangeArrowheads="1"/>
          </p:cNvPicPr>
          <p:nvPr/>
        </p:nvPicPr>
        <p:blipFill>
          <a:blip r:embed="rId2" cstate="print"/>
          <a:srcRect/>
          <a:stretch>
            <a:fillRect/>
          </a:stretch>
        </p:blipFill>
        <p:spPr bwMode="auto">
          <a:xfrm>
            <a:off x="5285961" y="1600200"/>
            <a:ext cx="3858039" cy="2590800"/>
          </a:xfrm>
          <a:prstGeom prst="rect">
            <a:avLst/>
          </a:prstGeom>
          <a:noFill/>
        </p:spPr>
      </p:pic>
      <p:sp>
        <p:nvSpPr>
          <p:cNvPr id="2" name="Title 1"/>
          <p:cNvSpPr>
            <a:spLocks noGrp="1"/>
          </p:cNvSpPr>
          <p:nvPr>
            <p:ph type="title"/>
          </p:nvPr>
        </p:nvSpPr>
        <p:spPr/>
        <p:txBody>
          <a:bodyPr/>
          <a:lstStyle/>
          <a:p>
            <a:r>
              <a:rPr lang="en-US" dirty="0" smtClean="0">
                <a:solidFill>
                  <a:srgbClr val="2C11F3"/>
                </a:solidFill>
              </a:rPr>
              <a:t>Roots</a:t>
            </a:r>
            <a:endParaRPr lang="en-US" dirty="0">
              <a:solidFill>
                <a:srgbClr val="2C11F3"/>
              </a:solidFill>
            </a:endParaRPr>
          </a:p>
        </p:txBody>
      </p:sp>
      <p:sp>
        <p:nvSpPr>
          <p:cNvPr id="3" name="Content Placeholder 2"/>
          <p:cNvSpPr>
            <a:spLocks noGrp="1"/>
          </p:cNvSpPr>
          <p:nvPr>
            <p:ph idx="1"/>
          </p:nvPr>
        </p:nvSpPr>
        <p:spPr>
          <a:xfrm>
            <a:off x="457200" y="2362200"/>
            <a:ext cx="8229600" cy="4389120"/>
          </a:xfrm>
        </p:spPr>
        <p:txBody>
          <a:bodyPr/>
          <a:lstStyle/>
          <a:p>
            <a:r>
              <a:rPr lang="en-US" dirty="0" smtClean="0"/>
              <a:t>absorb water and dissolved nutrients</a:t>
            </a:r>
          </a:p>
          <a:p>
            <a:r>
              <a:rPr lang="en-US" dirty="0" smtClean="0"/>
              <a:t>transports water and nutrients to rest of plant</a:t>
            </a:r>
          </a:p>
          <a:p>
            <a:r>
              <a:rPr lang="en-US" dirty="0" smtClean="0"/>
              <a:t>anchor plants to ground, holding soil in place, preventing erosion</a:t>
            </a:r>
          </a:p>
          <a:p>
            <a:r>
              <a:rPr lang="en-US" dirty="0" smtClean="0"/>
              <a:t>protect from harmful soil bacteria, and fungi</a:t>
            </a:r>
          </a:p>
          <a:p>
            <a:r>
              <a:rPr lang="en-US" dirty="0" smtClean="0"/>
              <a:t>holds plant upright against forces such as wind, rain</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http://www.csiro.au/%7E/Media/CSIROau/Images/Plants/PlantStems_Mat_set/Main.ashx"/>
          <p:cNvPicPr>
            <a:picLocks noChangeAspect="1" noChangeArrowheads="1"/>
          </p:cNvPicPr>
          <p:nvPr/>
        </p:nvPicPr>
        <p:blipFill>
          <a:blip r:embed="rId2" cstate="print"/>
          <a:srcRect/>
          <a:stretch>
            <a:fillRect/>
          </a:stretch>
        </p:blipFill>
        <p:spPr bwMode="auto">
          <a:xfrm>
            <a:off x="7010400" y="990600"/>
            <a:ext cx="1733550" cy="1990725"/>
          </a:xfrm>
          <a:prstGeom prst="rect">
            <a:avLst/>
          </a:prstGeom>
          <a:noFill/>
        </p:spPr>
      </p:pic>
      <p:sp>
        <p:nvSpPr>
          <p:cNvPr id="2" name="Title 1"/>
          <p:cNvSpPr>
            <a:spLocks noGrp="1"/>
          </p:cNvSpPr>
          <p:nvPr>
            <p:ph type="title"/>
          </p:nvPr>
        </p:nvSpPr>
        <p:spPr/>
        <p:txBody>
          <a:bodyPr/>
          <a:lstStyle/>
          <a:p>
            <a:r>
              <a:rPr lang="en-US" dirty="0" smtClean="0">
                <a:solidFill>
                  <a:srgbClr val="2C11F3"/>
                </a:solidFill>
              </a:rPr>
              <a:t>Stems</a:t>
            </a:r>
            <a:endParaRPr lang="en-US" dirty="0">
              <a:solidFill>
                <a:srgbClr val="2C11F3"/>
              </a:solidFill>
            </a:endParaRPr>
          </a:p>
        </p:txBody>
      </p:sp>
      <p:sp>
        <p:nvSpPr>
          <p:cNvPr id="3" name="Content Placeholder 2"/>
          <p:cNvSpPr>
            <a:spLocks noGrp="1"/>
          </p:cNvSpPr>
          <p:nvPr>
            <p:ph idx="1"/>
          </p:nvPr>
        </p:nvSpPr>
        <p:spPr>
          <a:xfrm>
            <a:off x="304800" y="2057400"/>
            <a:ext cx="8229600" cy="4389120"/>
          </a:xfrm>
        </p:spPr>
        <p:txBody>
          <a:bodyPr>
            <a:normAutofit/>
          </a:bodyPr>
          <a:lstStyle/>
          <a:p>
            <a:r>
              <a:rPr lang="en-US" dirty="0" smtClean="0"/>
              <a:t>support system for plant body</a:t>
            </a:r>
          </a:p>
          <a:p>
            <a:r>
              <a:rPr lang="en-US" dirty="0" smtClean="0"/>
              <a:t>transport system that carries nutrients </a:t>
            </a:r>
          </a:p>
          <a:p>
            <a:r>
              <a:rPr lang="en-US" dirty="0" smtClean="0"/>
              <a:t>defense system that protects the plant against predators and disease</a:t>
            </a:r>
          </a:p>
          <a:p>
            <a:r>
              <a:rPr lang="en-US" dirty="0" smtClean="0"/>
              <a:t>can vary from few millimeters to 100 </a:t>
            </a:r>
            <a:r>
              <a:rPr lang="en-US" dirty="0" err="1" smtClean="0"/>
              <a:t>metres</a:t>
            </a:r>
            <a:endParaRPr lang="en-US" dirty="0" smtClean="0"/>
          </a:p>
          <a:p>
            <a:r>
              <a:rPr lang="en-US" dirty="0" smtClean="0"/>
              <a:t>must be strong enough to hold up leaves and branches</a:t>
            </a:r>
          </a:p>
          <a:p>
            <a:r>
              <a:rPr lang="en-US" dirty="0" smtClean="0"/>
              <a:t>stems transport system must lift water from roots to leaves and carry photosynthesis products from leaves back to roots.</a:t>
            </a:r>
          </a:p>
          <a:p>
            <a:endParaRPr lang="en-US" dirty="0" smtClean="0"/>
          </a:p>
          <a:p>
            <a:endParaRPr lang="en-US" dirty="0"/>
          </a:p>
        </p:txBody>
      </p:sp>
      <p:sp>
        <p:nvSpPr>
          <p:cNvPr id="16386" name="AutoShape 2" descr="data:image/jpeg;base64,/9j/4AAQSkZJRgABAQAAAQABAAD/2wCEAAkGBhQSERUUEhQUFBIVFhUZFBcUFRUUFhQXFRcVFxQXFRUXHCYeFxkjGRcXHy8gJCcpLCwsFx4xNTAqNSYrLCkBCQoKDgwOGg8PGCkkHBwpKiwpKSkyKSkpKSwsKS4pLCkpKywsLCwsKSwsKSksLCkpLCwsLCkpKSkpKSwpLCkpLP/AABEIAKcAkQMBIgACEQEDEQH/xAAcAAABBAMBAAAAAAAAAAAAAAAHAAMEBgIFCAH/xABGEAABAgMDCAYFCwIFBQAAAAABAAIDBBEFEiEGBzFBUWFxoRMigZGxwSMyYnKyCBQkQlJjc4KSouE1wmSDk9HwFRclNHT/xAAZAQADAQEBAAAAAAAAAAAAAAABAgMABAX/xAAvEQACAQIEBQEGBwAAAAAAAAAAAQIDEQQSITEyQVFhcSITIzOBkdEFJEJSocHw/9oADAMBAAIRAxEAPwA4rwr1JYxRM7Epel2O+y4jvH8IZZJPuz8v+KzmUZcvpa/JRPZoUFrD6s5AP30P4gF49ZZcT5syc90dFoLZyZe5NP7CjShVnYl/SXtrPCqt+IL0xfRjS4WEaU68q32oQ5tXP0eDdbMH2gO4FH3Jp96TgHbCZ4IIW/Butj/iv5YJMa+F9RZbI3dvQ6WbI/8Azg9+K3WWlmXrBhkaYQhPG76p+Ja/Kxl2zpIf4dnNoV5n7P6Synw9ssacQyo5gI0Y3nUN9gV5rol20m+00g9qvWeKcuSQb9t3gP5Q+yEfdtGEdvmrNnzm6NhM3E95/hLCV6Ul1aCuE2GZGUDbOe/XEjxD2NDWjwKElvms487Yrj3uRrzWQbljQjtEZ3e948kFLdH0gna6verVnwrsZ8hoThBmafXuNO8A3qd4CP2Rll9BIS8PQejDne8+rncyO5AbJuR6eaZD1RI7AeAILq9i6VLdmjVwT0F6mNAYc1NPapLwmHBdY43RJZUSSjG8SSSVCZr7eg3peK3ax3JAFxuR2O+y9p7nAroqYZVrhtBHeFz3bsG7FducfFeVjNKsZdic+R0K01FdqoGdaWqxjtxCvMg+sJh2sae9oVWzlwKy7TsKtj9aLfSwz2NrkREvSEufuwO7BCfLqDd6cffRPEIm5uIlbOg7rw7nFD3OjDuxIg2xCe8NUsVrTg/Aj4Sfl627KSTfuWfC1E+ShegY06OjA/bRDTOUykKTHsMHJiKEoPRt90eCth17yYy3YB7LhdDaTRouvI/SaKRnrnL00Gj6rWjlj4qRlNL9Fa53xCR+Zod5qtZypoxJx+8hcUdJ5O/3ByDTklB6Ox4I/wAMD+oF3mgdb7PSNdqLRyqugRA6OzgzRcl2t7oYCAVut9Gx2547nuC6MS7VIeAy3GcjITnTEMN0viXex5AdyqukHhAzM/IGLNwzTCEHxHdlA39xCOjlehHWTKRQ05NOCfKaeuoI2kvaL1KG5t0kklQQ8KBGWEvdjxR7R8SjuUG84ECkzE3mveF5mPXCxZrQKOTUa9KQHbYTPhCgZdwqyruI81lkFGvWfLnYyncSFIyqh3pWJwqrYlZsPLwZao1Oa99ZEDZEiDmqdndZSNxulWvNY76LEGyM/mAVVM7p9MODP+c1z1nfDwfgX9BPznNqJT3W/wBqJkuOo3gPBCPK22GTEKTLdLWsDtx6oI5IuwPVHAK2FkpTm0FcTBLnHg3bThEfWMLxLfJUC0WdNaLW/ajNb3uARTzjy1Z6Wdqukn/Lvu/2Q4yMl+ltmXriOlvfoDn+S57WxDAdAW6KSsX8Nw5Ln+12VlAdjoo/eugLfH0aL7jvBAieg/QXe/FI4XqeSONdqkf9zDIt+YizwJaPG+s6IIY3BoDjzIROcEMMxU1EMCLCDR0TXFxfU1c94aA1uwBrSTxCKDl6NPSJRDTk25OuTbgnGMV4vUkoDaJJJKgokJs5kKkyTtA8EWUMs6sGkRjtrfAkLgx8b015M1dHmTeVXzey4AZQxXzBhMDthiAuNK40B5hX23R9Hie6UAsnXX5yWh10x4fD1wfJHnKQ0lYpGptUItyoyv0/oWPQrOa53VmW7IoPe3+FV87D6x+BaOQW9zXTNY003WbjviCq+dCNWK4+0eWC5ZP8vTXcC4TSwpq9DhjYW0/UuhIHqjgPBc2SUb0cP3v7gukpY9RvAeCvgY5XJGjuUnOXDpcifZhRh2m5TzQ7zPS1+1b32IcU9pAaPiREzuR7soNpJ8kNcz0t0lpt2Q2RIhoSK0AYyu3F1exHLeu34M9wv5xZx8KzozoZo6gA/M4A8kJrQwknNOltAeJa0nmUW8vod6SeNRcyvY4FBx810ktMnUIpH7Qo467qLt9zPcvuYxo/6fEOvp3fAxEByHOY+eh/NHwr7elMV7wyvWuAQ2l1NlSER3L0qfCio24JtydKbcqBMbqS9SWAbFJJJMKJD7OvC6jHbnDnVEFUDO6aS7NtXeS5cUr0/oYGmbuHftWWGx7nfpY8o923DvS8Uew7wQNzTQ62rC3Nin9lPNHqbZWG8bWuHIp1D3bXUnAFea+P/wCQiD7UI8nBV/OfF9I733eJW1zfRbtr3drIo7qf7Kt5xI9Xj33/ABFeYleEF3Y0dmaGTi+jO4rpyyH1gQjths+ELlqzndSINgr4rpvJaJWSlztgw/hC7MMrTkCO4P8APdO0ZDYKUoSe0/wqzmHiD5/ErpdCcB2OBPkpGem0A6MRXACg7MPGq0eaCZ6OegmvrOc0/maaeCWMtZT7h2YYs58/0Ug86yQBzJQRseL9BmMcTEbTtbiexEPPtat2FChA4k3j4CqFMCZLZN7RrdjxIB80taOeTfdI3O5eswhBnZojQIDQP9QI2uQW+TtCrEnHbGQR3l5PgjS5d0VZDobKbcnSE24IjmKS9okiY2CSSSYmJDzPH/68P3n+ARDQ6zwYwoQ98/CubFfD+aNsil5nG1tOuyDE/tHmju4YIF5mf6kfwYnxMR1KtHhEhsA+wI3RW2yuisYftcfJVLLOLWI3HW48KuKsGUBMK06t09I8fqvN8CqplM6sYDfTmvIp8UV0uInZWIFlRPXG1q6VyBmL1mSztkIftw8lzHZzqPcNxC6Czdz9LDY/7EOKP0ly74+mTfYMdwRZzbRvxQAdOJ7SSoGRsyYUdjtFyLBNe0AqBlLGL5g8R408ApFjQaxXs3t5ELnelH+Qyd9TdZ0bcM1NmhJbeowbgaDlj2qqmP6GINryezQthHZ006QMQ2+4nYGNJ8aLSRiQOJdXvVaeqV/IWGT5OsPqTh9qEOT0X3ITfJ3HoJv8SF8LkWXLrKLYxcminXJorDiSSSWuYnrwlepuIwmmJA10pinJmQcK0Q/zuH0UL8/9qt9mwnF0Zz6isQtbj9RjWtB4khx7VRc8ZcGQsato8EbD1aO3rmxKvC3dAexVszP9SP4MTxajqUCcy39Sd+A/4mI7FWhwiw2AXlzBpan+aD5qk2zjMgb0QM4TaWn21/aqNBlzHtCFDbpc/wAASfBeTD4n1EtqaOFhFPEot5G2ndsCK2uIjPYPzFrkIYr6Rj7xVrsG0ntkpiET6MRGvG2+W0PILqqvLC/VDLQrDjfmR7/hittYbqR47vssceBrQLU2Yaxx2rbMbcgx363vDB2YnmQp1dsvZID0Nzm/szpIdpTJx6OB0beMRwc79rR3qmzUv6O9se7yRQzYvabGn2/WJLjv6oDeQQ6mhSCffd5KknaSt2C+QV/k8N+jzX4kP4Siy4oT/J7H0aaP3rPgKKjIwOhdaehZI9cminCmyVhhJLyqSxjOftiDAaXRojIYGm8QOWlRrJyplppzmwIrYhYAXXQcAcBiQuZ7btx0zEdFivcXOPW4jYNAAUWUtcsf9Hc9pfRriCReGw01a0qnJhlBLmdIW3l7LysRrHuvXyfUo4soNYGkFUPONlRDm4YMHFjGuFTgSSATh2IXm0i6ITprUNpuwBrt1qY+deIIaQ7G8ahtQQNNOGsrnq55KwZQVtDa5vMq4cjPdLFDixzCw3cS28WkGmzBdBydvQIrQ9kVha4YdYDkuS3uY4gNd1iQAADp2muhbCM10MBrHuLsKmpGPs44jerZnFE4Q6lxy1tQPtSYc03gwAgjRhdBpzWiydtVkK1IMUnqgvx95j2g81Ck4bnl7mdUgXXveeqK7arXTUFjHCsQudruto3HYTie5c8IK/cMqdiLaDqR3e9XmVv2vuSVdb4jz2CjR4FV+LDDn6zeOG011KbaE11TD1N9Wmof8qmqRzRjFCZdBmzH0eHe0BzW5yhNyXhtGl1Xni41HKir0pGa0Eu1YjeQm5mfe89ZxcDt1cBuTSpZpp9AOKLVkrlU6XESXYQWxmBrtoujUtLMO9Cfff4hQJGGWkOGJxOGxeunbwuuFG1Oj1sUXT9V12C1oErNHl1AkIEZsa9WJFaRQE4BhBr2q7Rcv5d0zCc1xa18OoOgY6nDUVzzCmGimLgATqxKnNnqto01odB013KklLkUjax1HYuUkGaDuieHFuDqaisZq3mNmWwPruBI4Bc62HlJGlnl0FxYSAHXqUPYpMzlnMCaEw6IC9hu4jCmFRu08lsz+YbHSV8b0kD/APutMfd/qSSZpGsilw5mA8Bxv9IKnC4K1GINRp3p2NCDcYYugsxAGIqMAKaTtWihy4H1qU3VJOxSxNkNBvVLdWhFx/axs19xQopY4bKUN7RTAuvKTFmQ9rXOeQxpoKnB14kuA3DRVayNPF+OFScd4C2BhM6OpN92sY0aNgCaS5sCfIgzD4bXAtqCNBGjcV78+Fesa11ioOG9MRzCqfWB41r3qKW1GGgJ1FWEvZm9k503TedVlOqTXqk4eqOCgRh1iCe04gU2U1qKIhpd1LOLNU0DWD2hDJZ6Bc7koMbfBqbuFNRqKVNNQ1rGfiF7iagDiozy6gJFK6DuWdnx2MeTEb0mHVGq9vWy8wXGHitK4acSvGtxxOG3bROzJvuGoU0U3krKWa0YvqW47k19AW1MXxCACCa4aBRo0puJMVqFnMOvk3MGjUmC0BMgM8eAOCQcvAdW1YgIgHRHcNacEUjEEbSFHcvWP0rGJHzh27kkmL43pJbGJLoekk69K8fdpgalYRGkBKBBridCwbDkJ49W72p0zdDhgKU4rHpdQCXzUaSUNA2fIy+ag6DjRZgMY2la10lYGELunio0RgptW3DsSHlgdu2b9SjXRpqsWNwSpXUiKKI4mmugwTrYQw5pgu3JytabETXHosYDQswwBlXHE6AsrrCLrQS4pmPDo2hGI1pNxtjB0TAD6univDAriCKUTZdRYlyewgg4LNrK60pdgJxTkCCb24rXDYYdBIShw6lbSNKgKMZTAkEcNBQUkzNWI/zdJedCd3ekjc1ixRbCdXSCmX2C46Kd6SS4VUkdzpxGIdhPBxx7VlFkSKjQkkqe0kyfs4kEyZrQaVlFlHMSSVs70I5UrnkJ25MOBrVJJOIevjkilBgsYbQV4kiKOQ3XHXgk6arWutJJCxhm7XQn+iF3ekkiYTIdAspVzr2GhJJK2MbKFABNXKHEbV1AkkpQbuys1ohfNykkkqXFyn//2Q=="/>
          <p:cNvSpPr>
            <a:spLocks noChangeAspect="1" noChangeArrowheads="1"/>
          </p:cNvSpPr>
          <p:nvPr/>
        </p:nvSpPr>
        <p:spPr bwMode="auto">
          <a:xfrm>
            <a:off x="155575" y="-762000"/>
            <a:ext cx="1381125" cy="1590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CEAAkGBhQSERUUEhQUFBIVFhUZFBcUFRUUFhQXFRcVFxQXFRUXHCYeFxkjGRcXHy8gJCcpLCwsFx4xNTAqNSYrLCkBCQoKDgwOGg8PGCkkHBwpKiwpKSkyKSkpKSwsKS4pLCkpKywsLCwsKSwsKSksLCkpLCwsLCkpKSkpKSwpLCkpLP/AABEIAKcAkQMBIgACEQEDEQH/xAAcAAABBAMBAAAAAAAAAAAAAAAHAAMEBgIFCAH/xABGEAABAgMDCAYFCwIFBQAAAAABAAIDBBEFEiEGBzFBUWFxoRMigZGxwSMyYnKyCBQkQlJjc4KSouE1wmSDk9HwFRclNHT/xAAZAQADAQEBAAAAAAAAAAAAAAABAgMABAX/xAAvEQACAQIEBQEGBwAAAAAAAAAAAQIDEQQSITEyQVFhcSITIzOBkdEFJEJSocHw/9oADAMBAAIRAxEAPwA4rwr1JYxRM7Epel2O+y4jvH8IZZJPuz8v+KzmUZcvpa/JRPZoUFrD6s5AP30P4gF49ZZcT5syc90dFoLZyZe5NP7CjShVnYl/SXtrPCqt+IL0xfRjS4WEaU68q32oQ5tXP0eDdbMH2gO4FH3Jp96TgHbCZ4IIW/Butj/iv5YJMa+F9RZbI3dvQ6WbI/8Azg9+K3WWlmXrBhkaYQhPG76p+Ja/Kxl2zpIf4dnNoV5n7P6Synw9ssacQyo5gI0Y3nUN9gV5rol20m+00g9qvWeKcuSQb9t3gP5Q+yEfdtGEdvmrNnzm6NhM3E95/hLCV6Ul1aCuE2GZGUDbOe/XEjxD2NDWjwKElvms487Yrj3uRrzWQbljQjtEZ3e948kFLdH0gna6verVnwrsZ8hoThBmafXuNO8A3qd4CP2Rll9BIS8PQejDne8+rncyO5AbJuR6eaZD1RI7AeAILq9i6VLdmjVwT0F6mNAYc1NPapLwmHBdY43RJZUSSjG8SSSVCZr7eg3peK3ax3JAFxuR2O+y9p7nAroqYZVrhtBHeFz3bsG7FducfFeVjNKsZdic+R0K01FdqoGdaWqxjtxCvMg+sJh2sae9oVWzlwKy7TsKtj9aLfSwz2NrkREvSEufuwO7BCfLqDd6cffRPEIm5uIlbOg7rw7nFD3OjDuxIg2xCe8NUsVrTg/Aj4Sfl627KSTfuWfC1E+ShegY06OjA/bRDTOUykKTHsMHJiKEoPRt90eCth17yYy3YB7LhdDaTRouvI/SaKRnrnL00Gj6rWjlj4qRlNL9Fa53xCR+Zod5qtZypoxJx+8hcUdJ5O/3ByDTklB6Ox4I/wAMD+oF3mgdb7PSNdqLRyqugRA6OzgzRcl2t7oYCAVut9Gx2547nuC6MS7VIeAy3GcjITnTEMN0viXex5AdyqukHhAzM/IGLNwzTCEHxHdlA39xCOjlehHWTKRQ05NOCfKaeuoI2kvaL1KG5t0kklQQ8KBGWEvdjxR7R8SjuUG84ECkzE3mveF5mPXCxZrQKOTUa9KQHbYTPhCgZdwqyruI81lkFGvWfLnYyncSFIyqh3pWJwqrYlZsPLwZao1Oa99ZEDZEiDmqdndZSNxulWvNY76LEGyM/mAVVM7p9MODP+c1z1nfDwfgX9BPznNqJT3W/wBqJkuOo3gPBCPK22GTEKTLdLWsDtx6oI5IuwPVHAK2FkpTm0FcTBLnHg3bThEfWMLxLfJUC0WdNaLW/ajNb3uARTzjy1Z6Wdqukn/Lvu/2Q4yMl+ltmXriOlvfoDn+S57WxDAdAW6KSsX8Nw5Ln+12VlAdjoo/eugLfH0aL7jvBAieg/QXe/FI4XqeSONdqkf9zDIt+YizwJaPG+s6IIY3BoDjzIROcEMMxU1EMCLCDR0TXFxfU1c94aA1uwBrSTxCKDl6NPSJRDTk25OuTbgnGMV4vUkoDaJJJKgokJs5kKkyTtA8EWUMs6sGkRjtrfAkLgx8b015M1dHmTeVXzey4AZQxXzBhMDthiAuNK40B5hX23R9Hie6UAsnXX5yWh10x4fD1wfJHnKQ0lYpGptUItyoyv0/oWPQrOa53VmW7IoPe3+FV87D6x+BaOQW9zXTNY003WbjviCq+dCNWK4+0eWC5ZP8vTXcC4TSwpq9DhjYW0/UuhIHqjgPBc2SUb0cP3v7gukpY9RvAeCvgY5XJGjuUnOXDpcifZhRh2m5TzQ7zPS1+1b32IcU9pAaPiREzuR7soNpJ8kNcz0t0lpt2Q2RIhoSK0AYyu3F1exHLeu34M9wv5xZx8KzozoZo6gA/M4A8kJrQwknNOltAeJa0nmUW8vod6SeNRcyvY4FBx810ktMnUIpH7Qo467qLt9zPcvuYxo/6fEOvp3fAxEByHOY+eh/NHwr7elMV7wyvWuAQ2l1NlSER3L0qfCio24JtydKbcqBMbqS9SWAbFJJJMKJD7OvC6jHbnDnVEFUDO6aS7NtXeS5cUr0/oYGmbuHftWWGx7nfpY8o923DvS8Uew7wQNzTQ62rC3Nin9lPNHqbZWG8bWuHIp1D3bXUnAFea+P/wCQiD7UI8nBV/OfF9I733eJW1zfRbtr3drIo7qf7Kt5xI9Xj33/ABFeYleEF3Y0dmaGTi+jO4rpyyH1gQjths+ELlqzndSINgr4rpvJaJWSlztgw/hC7MMrTkCO4P8APdO0ZDYKUoSe0/wqzmHiD5/ErpdCcB2OBPkpGem0A6MRXACg7MPGq0eaCZ6OegmvrOc0/maaeCWMtZT7h2YYs58/0Ug86yQBzJQRseL9BmMcTEbTtbiexEPPtat2FChA4k3j4CqFMCZLZN7RrdjxIB80taOeTfdI3O5eswhBnZojQIDQP9QI2uQW+TtCrEnHbGQR3l5PgjS5d0VZDobKbcnSE24IjmKS9okiY2CSSSYmJDzPH/68P3n+ARDQ6zwYwoQ98/CubFfD+aNsil5nG1tOuyDE/tHmju4YIF5mf6kfwYnxMR1KtHhEhsA+wI3RW2yuisYftcfJVLLOLWI3HW48KuKsGUBMK06t09I8fqvN8CqplM6sYDfTmvIp8UV0uInZWIFlRPXG1q6VyBmL1mSztkIftw8lzHZzqPcNxC6Czdz9LDY/7EOKP0ly74+mTfYMdwRZzbRvxQAdOJ7SSoGRsyYUdjtFyLBNe0AqBlLGL5g8R408ApFjQaxXs3t5ELnelH+Qyd9TdZ0bcM1NmhJbeowbgaDlj2qqmP6GINryezQthHZ006QMQ2+4nYGNJ8aLSRiQOJdXvVaeqV/IWGT5OsPqTh9qEOT0X3ITfJ3HoJv8SF8LkWXLrKLYxcminXJorDiSSSWuYnrwlepuIwmmJA10pinJmQcK0Q/zuH0UL8/9qt9mwnF0Zz6isQtbj9RjWtB4khx7VRc8ZcGQsato8EbD1aO3rmxKvC3dAexVszP9SP4MTxajqUCcy39Sd+A/4mI7FWhwiw2AXlzBpan+aD5qk2zjMgb0QM4TaWn21/aqNBlzHtCFDbpc/wAASfBeTD4n1EtqaOFhFPEot5G2ndsCK2uIjPYPzFrkIYr6Rj7xVrsG0ntkpiET6MRGvG2+W0PILqqvLC/VDLQrDjfmR7/hittYbqR47vssceBrQLU2Yaxx2rbMbcgx363vDB2YnmQp1dsvZID0Nzm/szpIdpTJx6OB0beMRwc79rR3qmzUv6O9se7yRQzYvabGn2/WJLjv6oDeQQ6mhSCffd5KknaSt2C+QV/k8N+jzX4kP4Siy4oT/J7H0aaP3rPgKKjIwOhdaehZI9cminCmyVhhJLyqSxjOftiDAaXRojIYGm8QOWlRrJyplppzmwIrYhYAXXQcAcBiQuZ7btx0zEdFivcXOPW4jYNAAUWUtcsf9Hc9pfRriCReGw01a0qnJhlBLmdIW3l7LysRrHuvXyfUo4soNYGkFUPONlRDm4YMHFjGuFTgSSATh2IXm0i6ITprUNpuwBrt1qY+deIIaQ7G8ahtQQNNOGsrnq55KwZQVtDa5vMq4cjPdLFDixzCw3cS28WkGmzBdBydvQIrQ9kVha4YdYDkuS3uY4gNd1iQAADp2muhbCM10MBrHuLsKmpGPs44jerZnFE4Q6lxy1tQPtSYc03gwAgjRhdBpzWiydtVkK1IMUnqgvx95j2g81Ck4bnl7mdUgXXveeqK7arXTUFjHCsQudruto3HYTie5c8IK/cMqdiLaDqR3e9XmVv2vuSVdb4jz2CjR4FV+LDDn6zeOG011KbaE11TD1N9Wmof8qmqRzRjFCZdBmzH0eHe0BzW5yhNyXhtGl1Xni41HKir0pGa0Eu1YjeQm5mfe89ZxcDt1cBuTSpZpp9AOKLVkrlU6XESXYQWxmBrtoujUtLMO9Cfff4hQJGGWkOGJxOGxeunbwuuFG1Oj1sUXT9V12C1oErNHl1AkIEZsa9WJFaRQE4BhBr2q7Rcv5d0zCc1xa18OoOgY6nDUVzzCmGimLgATqxKnNnqto01odB013KklLkUjax1HYuUkGaDuieHFuDqaisZq3mNmWwPruBI4Bc62HlJGlnl0FxYSAHXqUPYpMzlnMCaEw6IC9hu4jCmFRu08lsz+YbHSV8b0kD/APutMfd/qSSZpGsilw5mA8Bxv9IKnC4K1GINRp3p2NCDcYYugsxAGIqMAKaTtWihy4H1qU3VJOxSxNkNBvVLdWhFx/axs19xQopY4bKUN7RTAuvKTFmQ9rXOeQxpoKnB14kuA3DRVayNPF+OFScd4C2BhM6OpN92sY0aNgCaS5sCfIgzD4bXAtqCNBGjcV78+Fesa11ioOG9MRzCqfWB41r3qKW1GGgJ1FWEvZm9k503TedVlOqTXqk4eqOCgRh1iCe04gU2U1qKIhpd1LOLNU0DWD2hDJZ6Bc7koMbfBqbuFNRqKVNNQ1rGfiF7iagDiozy6gJFK6DuWdnx2MeTEb0mHVGq9vWy8wXGHitK4acSvGtxxOG3bROzJvuGoU0U3krKWa0YvqW47k19AW1MXxCACCa4aBRo0puJMVqFnMOvk3MGjUmC0BMgM8eAOCQcvAdW1YgIgHRHcNacEUjEEbSFHcvWP0rGJHzh27kkmL43pJbGJLoekk69K8fdpgalYRGkBKBBridCwbDkJ49W72p0zdDhgKU4rHpdQCXzUaSUNA2fIy+ag6DjRZgMY2la10lYGELunio0RgptW3DsSHlgdu2b9SjXRpqsWNwSpXUiKKI4mmugwTrYQw5pgu3JytabETXHosYDQswwBlXHE6AsrrCLrQS4pmPDo2hGI1pNxtjB0TAD6univDAriCKUTZdRYlyewgg4LNrK60pdgJxTkCCb24rXDYYdBIShw6lbSNKgKMZTAkEcNBQUkzNWI/zdJedCd3ekjc1ixRbCdXSCmX2C46Kd6SS4VUkdzpxGIdhPBxx7VlFkSKjQkkqe0kyfs4kEyZrQaVlFlHMSSVs70I5UrnkJ25MOBrVJJOIevjkilBgsYbQV4kiKOQ3XHXgk6arWutJJCxhm7XQn+iF3ekkiYTIdAspVzr2GhJJK2MbKFABNXKHEbV1AkkpQbuys1ohfNykkkqXFyn//2Q=="/>
          <p:cNvSpPr>
            <a:spLocks noChangeAspect="1" noChangeArrowheads="1"/>
          </p:cNvSpPr>
          <p:nvPr/>
        </p:nvSpPr>
        <p:spPr bwMode="auto">
          <a:xfrm>
            <a:off x="155575" y="-762000"/>
            <a:ext cx="1381125" cy="1590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CEAAkGBhQSERUUEhQUFBIVFhUZFBcUFRUUFhQXFRcVFxQXFRUXHCYeFxkjGRcXHy8gJCcpLCwsFx4xNTAqNSYrLCkBCQoKDgwOGg8PGCkkHBwpKiwpKSkyKSkpKSwsKS4pLCkpKywsLCwsKSwsKSksLCkpLCwsLCkpKSkpKSwpLCkpLP/AABEIAKcAkQMBIgACEQEDEQH/xAAcAAABBAMBAAAAAAAAAAAAAAAHAAMEBgIFCAH/xABGEAABAgMDCAYFCwIFBQAAAAABAAIDBBEFEiEGBzFBUWFxoRMigZGxwSMyYnKyCBQkQlJjc4KSouE1wmSDk9HwFRclNHT/xAAZAQADAQEBAAAAAAAAAAAAAAABAgMABAX/xAAvEQACAQIEBQEGBwAAAAAAAAAAAQIDEQQSITEyQVFhcSITIzOBkdEFJEJSocHw/9oADAMBAAIRAxEAPwA4rwr1JYxRM7Epel2O+y4jvH8IZZJPuz8v+KzmUZcvpa/JRPZoUFrD6s5AP30P4gF49ZZcT5syc90dFoLZyZe5NP7CjShVnYl/SXtrPCqt+IL0xfRjS4WEaU68q32oQ5tXP0eDdbMH2gO4FH3Jp96TgHbCZ4IIW/Butj/iv5YJMa+F9RZbI3dvQ6WbI/8Azg9+K3WWlmXrBhkaYQhPG76p+Ja/Kxl2zpIf4dnNoV5n7P6Synw9ssacQyo5gI0Y3nUN9gV5rol20m+00g9qvWeKcuSQb9t3gP5Q+yEfdtGEdvmrNnzm6NhM3E95/hLCV6Ul1aCuE2GZGUDbOe/XEjxD2NDWjwKElvms487Yrj3uRrzWQbljQjtEZ3e948kFLdH0gna6verVnwrsZ8hoThBmafXuNO8A3qd4CP2Rll9BIS8PQejDne8+rncyO5AbJuR6eaZD1RI7AeAILq9i6VLdmjVwT0F6mNAYc1NPapLwmHBdY43RJZUSSjG8SSSVCZr7eg3peK3ax3JAFxuR2O+y9p7nAroqYZVrhtBHeFz3bsG7FducfFeVjNKsZdic+R0K01FdqoGdaWqxjtxCvMg+sJh2sae9oVWzlwKy7TsKtj9aLfSwz2NrkREvSEufuwO7BCfLqDd6cffRPEIm5uIlbOg7rw7nFD3OjDuxIg2xCe8NUsVrTg/Aj4Sfl627KSTfuWfC1E+ShegY06OjA/bRDTOUykKTHsMHJiKEoPRt90eCth17yYy3YB7LhdDaTRouvI/SaKRnrnL00Gj6rWjlj4qRlNL9Fa53xCR+Zod5qtZypoxJx+8hcUdJ5O/3ByDTklB6Ox4I/wAMD+oF3mgdb7PSNdqLRyqugRA6OzgzRcl2t7oYCAVut9Gx2547nuC6MS7VIeAy3GcjITnTEMN0viXex5AdyqukHhAzM/IGLNwzTCEHxHdlA39xCOjlehHWTKRQ05NOCfKaeuoI2kvaL1KG5t0kklQQ8KBGWEvdjxR7R8SjuUG84ECkzE3mveF5mPXCxZrQKOTUa9KQHbYTPhCgZdwqyruI81lkFGvWfLnYyncSFIyqh3pWJwqrYlZsPLwZao1Oa99ZEDZEiDmqdndZSNxulWvNY76LEGyM/mAVVM7p9MODP+c1z1nfDwfgX9BPznNqJT3W/wBqJkuOo3gPBCPK22GTEKTLdLWsDtx6oI5IuwPVHAK2FkpTm0FcTBLnHg3bThEfWMLxLfJUC0WdNaLW/ajNb3uARTzjy1Z6Wdqukn/Lvu/2Q4yMl+ltmXriOlvfoDn+S57WxDAdAW6KSsX8Nw5Ln+12VlAdjoo/eugLfH0aL7jvBAieg/QXe/FI4XqeSONdqkf9zDIt+YizwJaPG+s6IIY3BoDjzIROcEMMxU1EMCLCDR0TXFxfU1c94aA1uwBrSTxCKDl6NPSJRDTk25OuTbgnGMV4vUkoDaJJJKgokJs5kKkyTtA8EWUMs6sGkRjtrfAkLgx8b015M1dHmTeVXzey4AZQxXzBhMDthiAuNK40B5hX23R9Hie6UAsnXX5yWh10x4fD1wfJHnKQ0lYpGptUItyoyv0/oWPQrOa53VmW7IoPe3+FV87D6x+BaOQW9zXTNY003WbjviCq+dCNWK4+0eWC5ZP8vTXcC4TSwpq9DhjYW0/UuhIHqjgPBc2SUb0cP3v7gukpY9RvAeCvgY5XJGjuUnOXDpcifZhRh2m5TzQ7zPS1+1b32IcU9pAaPiREzuR7soNpJ8kNcz0t0lpt2Q2RIhoSK0AYyu3F1exHLeu34M9wv5xZx8KzozoZo6gA/M4A8kJrQwknNOltAeJa0nmUW8vod6SeNRcyvY4FBx810ktMnUIpH7Qo467qLt9zPcvuYxo/6fEOvp3fAxEByHOY+eh/NHwr7elMV7wyvWuAQ2l1NlSER3L0qfCio24JtydKbcqBMbqS9SWAbFJJJMKJD7OvC6jHbnDnVEFUDO6aS7NtXeS5cUr0/oYGmbuHftWWGx7nfpY8o923DvS8Uew7wQNzTQ62rC3Nin9lPNHqbZWG8bWuHIp1D3bXUnAFea+P/wCQiD7UI8nBV/OfF9I733eJW1zfRbtr3drIo7qf7Kt5xI9Xj33/ABFeYleEF3Y0dmaGTi+jO4rpyyH1gQjths+ELlqzndSINgr4rpvJaJWSlztgw/hC7MMrTkCO4P8APdO0ZDYKUoSe0/wqzmHiD5/ErpdCcB2OBPkpGem0A6MRXACg7MPGq0eaCZ6OegmvrOc0/maaeCWMtZT7h2YYs58/0Ug86yQBzJQRseL9BmMcTEbTtbiexEPPtat2FChA4k3j4CqFMCZLZN7RrdjxIB80taOeTfdI3O5eswhBnZojQIDQP9QI2uQW+TtCrEnHbGQR3l5PgjS5d0VZDobKbcnSE24IjmKS9okiY2CSSSYmJDzPH/68P3n+ARDQ6zwYwoQ98/CubFfD+aNsil5nG1tOuyDE/tHmju4YIF5mf6kfwYnxMR1KtHhEhsA+wI3RW2yuisYftcfJVLLOLWI3HW48KuKsGUBMK06t09I8fqvN8CqplM6sYDfTmvIp8UV0uInZWIFlRPXG1q6VyBmL1mSztkIftw8lzHZzqPcNxC6Czdz9LDY/7EOKP0ly74+mTfYMdwRZzbRvxQAdOJ7SSoGRsyYUdjtFyLBNe0AqBlLGL5g8R408ApFjQaxXs3t5ELnelH+Qyd9TdZ0bcM1NmhJbeowbgaDlj2qqmP6GINryezQthHZ006QMQ2+4nYGNJ8aLSRiQOJdXvVaeqV/IWGT5OsPqTh9qEOT0X3ITfJ3HoJv8SF8LkWXLrKLYxcminXJorDiSSSWuYnrwlepuIwmmJA10pinJmQcK0Q/zuH0UL8/9qt9mwnF0Zz6isQtbj9RjWtB4khx7VRc8ZcGQsato8EbD1aO3rmxKvC3dAexVszP9SP4MTxajqUCcy39Sd+A/4mI7FWhwiw2AXlzBpan+aD5qk2zjMgb0QM4TaWn21/aqNBlzHtCFDbpc/wAASfBeTD4n1EtqaOFhFPEot5G2ndsCK2uIjPYPzFrkIYr6Rj7xVrsG0ntkpiET6MRGvG2+W0PILqqvLC/VDLQrDjfmR7/hittYbqR47vssceBrQLU2Yaxx2rbMbcgx363vDB2YnmQp1dsvZID0Nzm/szpIdpTJx6OB0beMRwc79rR3qmzUv6O9se7yRQzYvabGn2/WJLjv6oDeQQ6mhSCffd5KknaSt2C+QV/k8N+jzX4kP4Siy4oT/J7H0aaP3rPgKKjIwOhdaehZI9cminCmyVhhJLyqSxjOftiDAaXRojIYGm8QOWlRrJyplppzmwIrYhYAXXQcAcBiQuZ7btx0zEdFivcXOPW4jYNAAUWUtcsf9Hc9pfRriCReGw01a0qnJhlBLmdIW3l7LysRrHuvXyfUo4soNYGkFUPONlRDm4YMHFjGuFTgSSATh2IXm0i6ITprUNpuwBrt1qY+deIIaQ7G8ahtQQNNOGsrnq55KwZQVtDa5vMq4cjPdLFDixzCw3cS28WkGmzBdBydvQIrQ9kVha4YdYDkuS3uY4gNd1iQAADp2muhbCM10MBrHuLsKmpGPs44jerZnFE4Q6lxy1tQPtSYc03gwAgjRhdBpzWiydtVkK1IMUnqgvx95j2g81Ck4bnl7mdUgXXveeqK7arXTUFjHCsQudruto3HYTie5c8IK/cMqdiLaDqR3e9XmVv2vuSVdb4jz2CjR4FV+LDDn6zeOG011KbaE11TD1N9Wmof8qmqRzRjFCZdBmzH0eHe0BzW5yhNyXhtGl1Xni41HKir0pGa0Eu1YjeQm5mfe89ZxcDt1cBuTSpZpp9AOKLVkrlU6XESXYQWxmBrtoujUtLMO9Cfff4hQJGGWkOGJxOGxeunbwuuFG1Oj1sUXT9V12C1oErNHl1AkIEZsa9WJFaRQE4BhBr2q7Rcv5d0zCc1xa18OoOgY6nDUVzzCmGimLgATqxKnNnqto01odB013KklLkUjax1HYuUkGaDuieHFuDqaisZq3mNmWwPruBI4Bc62HlJGlnl0FxYSAHXqUPYpMzlnMCaEw6IC9hu4jCmFRu08lsz+YbHSV8b0kD/APutMfd/qSSZpGsilw5mA8Bxv9IKnC4K1GINRp3p2NCDcYYugsxAGIqMAKaTtWihy4H1qU3VJOxSxNkNBvVLdWhFx/axs19xQopY4bKUN7RTAuvKTFmQ9rXOeQxpoKnB14kuA3DRVayNPF+OFScd4C2BhM6OpN92sY0aNgCaS5sCfIgzD4bXAtqCNBGjcV78+Fesa11ioOG9MRzCqfWB41r3qKW1GGgJ1FWEvZm9k503TedVlOqTXqk4eqOCgRh1iCe04gU2U1qKIhpd1LOLNU0DWD2hDJZ6Bc7koMbfBqbuFNRqKVNNQ1rGfiF7iagDiozy6gJFK6DuWdnx2MeTEb0mHVGq9vWy8wXGHitK4acSvGtxxOG3bROzJvuGoU0U3krKWa0YvqW47k19AW1MXxCACCa4aBRo0puJMVqFnMOvk3MGjUmC0BMgM8eAOCQcvAdW1YgIgHRHcNacEUjEEbSFHcvWP0rGJHzh27kkmL43pJbGJLoekk69K8fdpgalYRGkBKBBridCwbDkJ49W72p0zdDhgKU4rHpdQCXzUaSUNA2fIy+ag6DjRZgMY2la10lYGELunio0RgptW3DsSHlgdu2b9SjXRpqsWNwSpXUiKKI4mmugwTrYQw5pgu3JytabETXHosYDQswwBlXHE6AsrrCLrQS4pmPDo2hGI1pNxtjB0TAD6univDAriCKUTZdRYlyewgg4LNrK60pdgJxTkCCb24rXDYYdBIShw6lbSNKgKMZTAkEcNBQUkzNWI/zdJedCd3ekjc1ixRbCdXSCmX2C46Kd6SS4VUkdzpxGIdhPBxx7VlFkSKjQkkqe0kyfs4kEyZrQaVlFlHMSSVs70I5UrnkJ25MOBrVJJOIevjkilBgsYbQV4kiKOQ3XHXgk6arWutJJCxhm7XQn+iF3ekkiYTIdAspVzr2GhJJK2MbKFABNXKHEbV1AkkpQbuys1ohfNykkkqXFyn//2Q=="/>
          <p:cNvSpPr>
            <a:spLocks noChangeAspect="1" noChangeArrowheads="1"/>
          </p:cNvSpPr>
          <p:nvPr/>
        </p:nvSpPr>
        <p:spPr bwMode="auto">
          <a:xfrm>
            <a:off x="155575" y="-762000"/>
            <a:ext cx="1381125" cy="1590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data:image/jpeg;base64,/9j/4AAQSkZJRgABAQAAAQABAAD/2wCEAAkGBhQSERUUEhQUFBIVFhUZFBcUFRUUFhQXFRcVFxQXFRUXHCYeFxkjGRcXHy8gJCcpLCwsFx4xNTAqNSYrLCkBCQoKDgwOGg8PGCkkHBwpKiwpKSkyKSkpKSwsKS4pLCkpKywsLCwsKSwsKSksLCkpLCwsLCkpKSkpKSwpLCkpLP/AABEIAKcAkQMBIgACEQEDEQH/xAAcAAABBAMBAAAAAAAAAAAAAAAHAAMEBgIFCAH/xABGEAABAgMDCAYFCwIFBQAAAAABAAIDBBEFEiEGBzFBUWFxoRMigZGxwSMyYnKyCBQkQlJjc4KSouE1wmSDk9HwFRclNHT/xAAZAQADAQEBAAAAAAAAAAAAAAABAgMABAX/xAAvEQACAQIEBQEGBwAAAAAAAAAAAQIDEQQSITEyQVFhcSITIzOBkdEFJEJSocHw/9oADAMBAAIRAxEAPwA4rwr1JYxRM7Epel2O+y4jvH8IZZJPuz8v+KzmUZcvpa/JRPZoUFrD6s5AP30P4gF49ZZcT5syc90dFoLZyZe5NP7CjShVnYl/SXtrPCqt+IL0xfRjS4WEaU68q32oQ5tXP0eDdbMH2gO4FH3Jp96TgHbCZ4IIW/Butj/iv5YJMa+F9RZbI3dvQ6WbI/8Azg9+K3WWlmXrBhkaYQhPG76p+Ja/Kxl2zpIf4dnNoV5n7P6Synw9ssacQyo5gI0Y3nUN9gV5rol20m+00g9qvWeKcuSQb9t3gP5Q+yEfdtGEdvmrNnzm6NhM3E95/hLCV6Ul1aCuE2GZGUDbOe/XEjxD2NDWjwKElvms487Yrj3uRrzWQbljQjtEZ3e948kFLdH0gna6verVnwrsZ8hoThBmafXuNO8A3qd4CP2Rll9BIS8PQejDne8+rncyO5AbJuR6eaZD1RI7AeAILq9i6VLdmjVwT0F6mNAYc1NPapLwmHBdY43RJZUSSjG8SSSVCZr7eg3peK3ax3JAFxuR2O+y9p7nAroqYZVrhtBHeFz3bsG7FducfFeVjNKsZdic+R0K01FdqoGdaWqxjtxCvMg+sJh2sae9oVWzlwKy7TsKtj9aLfSwz2NrkREvSEufuwO7BCfLqDd6cffRPEIm5uIlbOg7rw7nFD3OjDuxIg2xCe8NUsVrTg/Aj4Sfl627KSTfuWfC1E+ShegY06OjA/bRDTOUykKTHsMHJiKEoPRt90eCth17yYy3YB7LhdDaTRouvI/SaKRnrnL00Gj6rWjlj4qRlNL9Fa53xCR+Zod5qtZypoxJx+8hcUdJ5O/3ByDTklB6Ox4I/wAMD+oF3mgdb7PSNdqLRyqugRA6OzgzRcl2t7oYCAVut9Gx2547nuC6MS7VIeAy3GcjITnTEMN0viXex5AdyqukHhAzM/IGLNwzTCEHxHdlA39xCOjlehHWTKRQ05NOCfKaeuoI2kvaL1KG5t0kklQQ8KBGWEvdjxR7R8SjuUG84ECkzE3mveF5mPXCxZrQKOTUa9KQHbYTPhCgZdwqyruI81lkFGvWfLnYyncSFIyqh3pWJwqrYlZsPLwZao1Oa99ZEDZEiDmqdndZSNxulWvNY76LEGyM/mAVVM7p9MODP+c1z1nfDwfgX9BPznNqJT3W/wBqJkuOo3gPBCPK22GTEKTLdLWsDtx6oI5IuwPVHAK2FkpTm0FcTBLnHg3bThEfWMLxLfJUC0WdNaLW/ajNb3uARTzjy1Z6Wdqukn/Lvu/2Q4yMl+ltmXriOlvfoDn+S57WxDAdAW6KSsX8Nw5Ln+12VlAdjoo/eugLfH0aL7jvBAieg/QXe/FI4XqeSONdqkf9zDIt+YizwJaPG+s6IIY3BoDjzIROcEMMxU1EMCLCDR0TXFxfU1c94aA1uwBrSTxCKDl6NPSJRDTk25OuTbgnGMV4vUkoDaJJJKgokJs5kKkyTtA8EWUMs6sGkRjtrfAkLgx8b015M1dHmTeVXzey4AZQxXzBhMDthiAuNK40B5hX23R9Hie6UAsnXX5yWh10x4fD1wfJHnKQ0lYpGptUItyoyv0/oWPQrOa53VmW7IoPe3+FV87D6x+BaOQW9zXTNY003WbjviCq+dCNWK4+0eWC5ZP8vTXcC4TSwpq9DhjYW0/UuhIHqjgPBc2SUb0cP3v7gukpY9RvAeCvgY5XJGjuUnOXDpcifZhRh2m5TzQ7zPS1+1b32IcU9pAaPiREzuR7soNpJ8kNcz0t0lpt2Q2RIhoSK0AYyu3F1exHLeu34M9wv5xZx8KzozoZo6gA/M4A8kJrQwknNOltAeJa0nmUW8vod6SeNRcyvY4FBx810ktMnUIpH7Qo467qLt9zPcvuYxo/6fEOvp3fAxEByHOY+eh/NHwr7elMV7wyvWuAQ2l1NlSER3L0qfCio24JtydKbcqBMbqS9SWAbFJJJMKJD7OvC6jHbnDnVEFUDO6aS7NtXeS5cUr0/oYGmbuHftWWGx7nfpY8o923DvS8Uew7wQNzTQ62rC3Nin9lPNHqbZWG8bWuHIp1D3bXUnAFea+P/wCQiD7UI8nBV/OfF9I733eJW1zfRbtr3drIo7qf7Kt5xI9Xj33/ABFeYleEF3Y0dmaGTi+jO4rpyyH1gQjths+ELlqzndSINgr4rpvJaJWSlztgw/hC7MMrTkCO4P8APdO0ZDYKUoSe0/wqzmHiD5/ErpdCcB2OBPkpGem0A6MRXACg7MPGq0eaCZ6OegmvrOc0/maaeCWMtZT7h2YYs58/0Ug86yQBzJQRseL9BmMcTEbTtbiexEPPtat2FChA4k3j4CqFMCZLZN7RrdjxIB80taOeTfdI3O5eswhBnZojQIDQP9QI2uQW+TtCrEnHbGQR3l5PgjS5d0VZDobKbcnSE24IjmKS9okiY2CSSSYmJDzPH/68P3n+ARDQ6zwYwoQ98/CubFfD+aNsil5nG1tOuyDE/tHmju4YIF5mf6kfwYnxMR1KtHhEhsA+wI3RW2yuisYftcfJVLLOLWI3HW48KuKsGUBMK06t09I8fqvN8CqplM6sYDfTmvIp8UV0uInZWIFlRPXG1q6VyBmL1mSztkIftw8lzHZzqPcNxC6Czdz9LDY/7EOKP0ly74+mTfYMdwRZzbRvxQAdOJ7SSoGRsyYUdjtFyLBNe0AqBlLGL5g8R408ApFjQaxXs3t5ELnelH+Qyd9TdZ0bcM1NmhJbeowbgaDlj2qqmP6GINryezQthHZ006QMQ2+4nYGNJ8aLSRiQOJdXvVaeqV/IWGT5OsPqTh9qEOT0X3ITfJ3HoJv8SF8LkWXLrKLYxcminXJorDiSSSWuYnrwlepuIwmmJA10pinJmQcK0Q/zuH0UL8/9qt9mwnF0Zz6isQtbj9RjWtB4khx7VRc8ZcGQsato8EbD1aO3rmxKvC3dAexVszP9SP4MTxajqUCcy39Sd+A/4mI7FWhwiw2AXlzBpan+aD5qk2zjMgb0QM4TaWn21/aqNBlzHtCFDbpc/wAASfBeTD4n1EtqaOFhFPEot5G2ndsCK2uIjPYPzFrkIYr6Rj7xVrsG0ntkpiET6MRGvG2+W0PILqqvLC/VDLQrDjfmR7/hittYbqR47vssceBrQLU2Yaxx2rbMbcgx363vDB2YnmQp1dsvZID0Nzm/szpIdpTJx6OB0beMRwc79rR3qmzUv6O9se7yRQzYvabGn2/WJLjv6oDeQQ6mhSCffd5KknaSt2C+QV/k8N+jzX4kP4Siy4oT/J7H0aaP3rPgKKjIwOhdaehZI9cminCmyVhhJLyqSxjOftiDAaXRojIYGm8QOWlRrJyplppzmwIrYhYAXXQcAcBiQuZ7btx0zEdFivcXOPW4jYNAAUWUtcsf9Hc9pfRriCReGw01a0qnJhlBLmdIW3l7LysRrHuvXyfUo4soNYGkFUPONlRDm4YMHFjGuFTgSSATh2IXm0i6ITprUNpuwBrt1qY+deIIaQ7G8ahtQQNNOGsrnq55KwZQVtDa5vMq4cjPdLFDixzCw3cS28WkGmzBdBydvQIrQ9kVha4YdYDkuS3uY4gNd1iQAADp2muhbCM10MBrHuLsKmpGPs44jerZnFE4Q6lxy1tQPtSYc03gwAgjRhdBpzWiydtVkK1IMUnqgvx95j2g81Ck4bnl7mdUgXXveeqK7arXTUFjHCsQudruto3HYTie5c8IK/cMqdiLaDqR3e9XmVv2vuSVdb4jz2CjR4FV+LDDn6zeOG011KbaE11TD1N9Wmof8qmqRzRjFCZdBmzH0eHe0BzW5yhNyXhtGl1Xni41HKir0pGa0Eu1YjeQm5mfe89ZxcDt1cBuTSpZpp9AOKLVkrlU6XESXYQWxmBrtoujUtLMO9Cfff4hQJGGWkOGJxOGxeunbwuuFG1Oj1sUXT9V12C1oErNHl1AkIEZsa9WJFaRQE4BhBr2q7Rcv5d0zCc1xa18OoOgY6nDUVzzCmGimLgATqxKnNnqto01odB013KklLkUjax1HYuUkGaDuieHFuDqaisZq3mNmWwPruBI4Bc62HlJGlnl0FxYSAHXqUPYpMzlnMCaEw6IC9hu4jCmFRu08lsz+YbHSV8b0kD/APutMfd/qSSZpGsilw5mA8Bxv9IKnC4K1GINRp3p2NCDcYYugsxAGIqMAKaTtWihy4H1qU3VJOxSxNkNBvVLdWhFx/axs19xQopY4bKUN7RTAuvKTFmQ9rXOeQxpoKnB14kuA3DRVayNPF+OFScd4C2BhM6OpN92sY0aNgCaS5sCfIgzD4bXAtqCNBGjcV78+Fesa11ioOG9MRzCqfWB41r3qKW1GGgJ1FWEvZm9k503TedVlOqTXqk4eqOCgRh1iCe04gU2U1qKIhpd1LOLNU0DWD2hDJZ6Bc7koMbfBqbuFNRqKVNNQ1rGfiF7iagDiozy6gJFK6DuWdnx2MeTEb0mHVGq9vWy8wXGHitK4acSvGtxxOG3bROzJvuGoU0U3krKWa0YvqW47k19AW1MXxCACCa4aBRo0puJMVqFnMOvk3MGjUmC0BMgM8eAOCQcvAdW1YgIgHRHcNacEUjEEbSFHcvWP0rGJHzh27kkmL43pJbGJLoekk69K8fdpgalYRGkBKBBridCwbDkJ49W72p0zdDhgKU4rHpdQCXzUaSUNA2fIy+ag6DjRZgMY2la10lYGELunio0RgptW3DsSHlgdu2b9SjXRpqsWNwSpXUiKKI4mmugwTrYQw5pgu3JytabETXHosYDQswwBlXHE6AsrrCLrQS4pmPDo2hGI1pNxtjB0TAD6univDAriCKUTZdRYlyewgg4LNrK60pdgJxTkCCb24rXDYYdBIShw6lbSNKgKMZTAkEcNBQUkzNWI/zdJedCd3ekjc1ixRbCdXSCmX2C46Kd6SS4VUkdzpxGIdhPBxx7VlFkSKjQkkqe0kyfs4kEyZrQaVlFlHMSSVs70I5UrnkJ25MOBrVJJOIevjkilBgsYbQV4kiKOQ3XHXgk6arWutJJCxhm7XQn+iF3ekkiYTIdAspVzr2GhJJK2MbKFABNXKHEbV1AkkpQbuys1ohfNykkkqXFyn//2Q=="/>
          <p:cNvSpPr>
            <a:spLocks noChangeAspect="1" noChangeArrowheads="1"/>
          </p:cNvSpPr>
          <p:nvPr/>
        </p:nvSpPr>
        <p:spPr bwMode="auto">
          <a:xfrm>
            <a:off x="155575" y="-762000"/>
            <a:ext cx="1381125" cy="15906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encrypted-tbn3.gstatic.com/images?q=tbn:ANd9GcSRhtEAJaIQZNqCKfW2QKX-GPx703OgCCCiTwHvnV9o_EjNYRPY"/>
          <p:cNvPicPr>
            <a:picLocks noChangeAspect="1" noChangeArrowheads="1"/>
          </p:cNvPicPr>
          <p:nvPr/>
        </p:nvPicPr>
        <p:blipFill>
          <a:blip r:embed="rId2" cstate="print"/>
          <a:srcRect/>
          <a:stretch>
            <a:fillRect/>
          </a:stretch>
        </p:blipFill>
        <p:spPr bwMode="auto">
          <a:xfrm>
            <a:off x="6324600" y="1219200"/>
            <a:ext cx="2390775" cy="1905000"/>
          </a:xfrm>
          <a:prstGeom prst="rect">
            <a:avLst/>
          </a:prstGeom>
          <a:noFill/>
        </p:spPr>
      </p:pic>
      <p:sp>
        <p:nvSpPr>
          <p:cNvPr id="2" name="Title 1"/>
          <p:cNvSpPr>
            <a:spLocks noGrp="1"/>
          </p:cNvSpPr>
          <p:nvPr>
            <p:ph type="title"/>
          </p:nvPr>
        </p:nvSpPr>
        <p:spPr>
          <a:xfrm>
            <a:off x="457200" y="1219200"/>
            <a:ext cx="8229600" cy="1143000"/>
          </a:xfrm>
        </p:spPr>
        <p:txBody>
          <a:bodyPr/>
          <a:lstStyle/>
          <a:p>
            <a:r>
              <a:rPr lang="en-US" dirty="0" smtClean="0">
                <a:solidFill>
                  <a:srgbClr val="2C11F3"/>
                </a:solidFill>
              </a:rPr>
              <a:t>Leaves</a:t>
            </a:r>
            <a:endParaRPr lang="en-US" dirty="0">
              <a:solidFill>
                <a:srgbClr val="2C11F3"/>
              </a:solidFill>
            </a:endParaRPr>
          </a:p>
        </p:txBody>
      </p:sp>
      <p:sp>
        <p:nvSpPr>
          <p:cNvPr id="3" name="Content Placeholder 2"/>
          <p:cNvSpPr>
            <a:spLocks noGrp="1"/>
          </p:cNvSpPr>
          <p:nvPr>
            <p:ph idx="1"/>
          </p:nvPr>
        </p:nvSpPr>
        <p:spPr>
          <a:xfrm>
            <a:off x="381000" y="2590800"/>
            <a:ext cx="8229600" cy="4389120"/>
          </a:xfrm>
        </p:spPr>
        <p:txBody>
          <a:bodyPr/>
          <a:lstStyle/>
          <a:p>
            <a:r>
              <a:rPr lang="en-US" dirty="0" smtClean="0"/>
              <a:t>Plants main photosynthetic systems</a:t>
            </a:r>
          </a:p>
          <a:p>
            <a:r>
              <a:rPr lang="en-US" dirty="0" smtClean="0"/>
              <a:t>broad flat, surfaces help to increase sunlight absorption</a:t>
            </a:r>
          </a:p>
          <a:p>
            <a:r>
              <a:rPr lang="en-US" dirty="0" smtClean="0"/>
              <a:t>exposed to a lot of dryness in air, so they must contain systems that protect against water loss</a:t>
            </a:r>
          </a:p>
          <a:p>
            <a:r>
              <a:rPr lang="en-US" dirty="0" smtClean="0"/>
              <a:t>adjustable pores help conserve water while letting O2 and CO2 enter and exit.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11F3"/>
                </a:solidFill>
              </a:rPr>
              <a:t>Plant Tissue System</a:t>
            </a:r>
            <a:endParaRPr lang="en-US" dirty="0">
              <a:solidFill>
                <a:srgbClr val="2C11F3"/>
              </a:solidFill>
            </a:endParaRPr>
          </a:p>
        </p:txBody>
      </p:sp>
      <p:sp>
        <p:nvSpPr>
          <p:cNvPr id="3" name="Content Placeholder 2"/>
          <p:cNvSpPr>
            <a:spLocks noGrp="1"/>
          </p:cNvSpPr>
          <p:nvPr>
            <p:ph idx="1"/>
          </p:nvPr>
        </p:nvSpPr>
        <p:spPr/>
        <p:txBody>
          <a:bodyPr/>
          <a:lstStyle/>
          <a:p>
            <a:r>
              <a:rPr lang="en-US" dirty="0" smtClean="0"/>
              <a:t>3 main tissue systems</a:t>
            </a:r>
          </a:p>
          <a:p>
            <a:pPr lvl="1"/>
            <a:r>
              <a:rPr lang="en-US" dirty="0" smtClean="0">
                <a:solidFill>
                  <a:srgbClr val="2F15F3"/>
                </a:solidFill>
              </a:rPr>
              <a:t>Dermal Tissue</a:t>
            </a:r>
          </a:p>
          <a:p>
            <a:pPr lvl="1"/>
            <a:r>
              <a:rPr lang="en-US" dirty="0" smtClean="0">
                <a:solidFill>
                  <a:srgbClr val="2F15F3"/>
                </a:solidFill>
              </a:rPr>
              <a:t>Vascular Tissue</a:t>
            </a:r>
          </a:p>
          <a:p>
            <a:pPr lvl="1"/>
            <a:r>
              <a:rPr lang="en-US" dirty="0" smtClean="0">
                <a:solidFill>
                  <a:srgbClr val="2F15F3"/>
                </a:solidFill>
              </a:rPr>
              <a:t>Ground Tissue</a:t>
            </a:r>
          </a:p>
          <a:p>
            <a:pPr lvl="1"/>
            <a:endParaRPr lang="en-US" dirty="0"/>
          </a:p>
        </p:txBody>
      </p:sp>
      <p:pic>
        <p:nvPicPr>
          <p:cNvPr id="18434" name="Picture 2" descr="https://encrypted-tbn0.gstatic.com/images?q=tbn:ANd9GcS9OrF88GDfznUZgqeWn20x46kKbUjYWexS4VqbExup9PQCIn_9"/>
          <p:cNvPicPr>
            <a:picLocks noChangeAspect="1" noChangeArrowheads="1"/>
          </p:cNvPicPr>
          <p:nvPr/>
        </p:nvPicPr>
        <p:blipFill>
          <a:blip r:embed="rId2" cstate="print"/>
          <a:srcRect/>
          <a:stretch>
            <a:fillRect/>
          </a:stretch>
        </p:blipFill>
        <p:spPr bwMode="auto">
          <a:xfrm>
            <a:off x="4419600" y="2362200"/>
            <a:ext cx="2724150" cy="37241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encrypted-tbn1.gstatic.com/images?q=tbn:ANd9GcSUas83wcoqYGZ4SMlH6fRgTWfH4feh3Uf8QBKqJEjOGUl9-lnQeg"/>
          <p:cNvPicPr>
            <a:picLocks noChangeAspect="1" noChangeArrowheads="1"/>
          </p:cNvPicPr>
          <p:nvPr/>
        </p:nvPicPr>
        <p:blipFill>
          <a:blip r:embed="rId2" cstate="print"/>
          <a:srcRect/>
          <a:stretch>
            <a:fillRect/>
          </a:stretch>
        </p:blipFill>
        <p:spPr bwMode="auto">
          <a:xfrm>
            <a:off x="6477000" y="609600"/>
            <a:ext cx="2305050" cy="1981201"/>
          </a:xfrm>
          <a:prstGeom prst="rect">
            <a:avLst/>
          </a:prstGeom>
          <a:noFill/>
        </p:spPr>
      </p:pic>
      <p:sp>
        <p:nvSpPr>
          <p:cNvPr id="2" name="Title 1"/>
          <p:cNvSpPr>
            <a:spLocks noGrp="1"/>
          </p:cNvSpPr>
          <p:nvPr>
            <p:ph type="title"/>
          </p:nvPr>
        </p:nvSpPr>
        <p:spPr/>
        <p:txBody>
          <a:bodyPr/>
          <a:lstStyle/>
          <a:p>
            <a:r>
              <a:rPr lang="en-US" dirty="0" smtClean="0">
                <a:solidFill>
                  <a:srgbClr val="2C11F3"/>
                </a:solidFill>
              </a:rPr>
              <a:t>Dermal Tissue</a:t>
            </a:r>
            <a:endParaRPr lang="en-US" dirty="0">
              <a:solidFill>
                <a:srgbClr val="2C11F3"/>
              </a:solidFill>
            </a:endParaRPr>
          </a:p>
        </p:txBody>
      </p:sp>
      <p:sp>
        <p:nvSpPr>
          <p:cNvPr id="3" name="Content Placeholder 2"/>
          <p:cNvSpPr>
            <a:spLocks noGrp="1"/>
          </p:cNvSpPr>
          <p:nvPr>
            <p:ph idx="1"/>
          </p:nvPr>
        </p:nvSpPr>
        <p:spPr>
          <a:xfrm>
            <a:off x="228600" y="2209800"/>
            <a:ext cx="8229600" cy="4389120"/>
          </a:xfrm>
        </p:spPr>
        <p:txBody>
          <a:bodyPr>
            <a:normAutofit lnSpcReduction="10000"/>
          </a:bodyPr>
          <a:lstStyle/>
          <a:p>
            <a:r>
              <a:rPr lang="en-US" dirty="0" smtClean="0"/>
              <a:t>Outer covering</a:t>
            </a:r>
          </a:p>
          <a:p>
            <a:pPr lvl="1"/>
            <a:r>
              <a:rPr lang="en-US" dirty="0" smtClean="0"/>
              <a:t>Consists of a single layer of </a:t>
            </a:r>
            <a:r>
              <a:rPr lang="en-US" dirty="0" smtClean="0">
                <a:solidFill>
                  <a:srgbClr val="2C11F3"/>
                </a:solidFill>
              </a:rPr>
              <a:t>epidermal cells.</a:t>
            </a:r>
          </a:p>
          <a:p>
            <a:pPr lvl="1"/>
            <a:r>
              <a:rPr lang="en-US" dirty="0" smtClean="0"/>
              <a:t>Outer surfaces are covered in a thick waxy layer called the </a:t>
            </a:r>
            <a:r>
              <a:rPr lang="en-US" dirty="0" smtClean="0">
                <a:solidFill>
                  <a:srgbClr val="2C11F3"/>
                </a:solidFill>
              </a:rPr>
              <a:t>cuticle.</a:t>
            </a:r>
          </a:p>
          <a:p>
            <a:pPr lvl="2"/>
            <a:r>
              <a:rPr lang="en-US" sz="2000" dirty="0" smtClean="0"/>
              <a:t>Protects against water loss and injury.</a:t>
            </a:r>
            <a:endParaRPr lang="en-US" dirty="0" smtClean="0">
              <a:solidFill>
                <a:srgbClr val="2C11F3"/>
              </a:solidFill>
            </a:endParaRPr>
          </a:p>
          <a:p>
            <a:pPr lvl="1"/>
            <a:r>
              <a:rPr lang="en-US" dirty="0" smtClean="0"/>
              <a:t>Some epidermal cells have tiny projections called </a:t>
            </a:r>
            <a:r>
              <a:rPr lang="en-US" dirty="0" err="1" smtClean="0">
                <a:solidFill>
                  <a:srgbClr val="2C11F3"/>
                </a:solidFill>
              </a:rPr>
              <a:t>trichomes</a:t>
            </a:r>
            <a:endParaRPr lang="en-US" dirty="0" smtClean="0">
              <a:solidFill>
                <a:srgbClr val="2C11F3"/>
              </a:solidFill>
            </a:endParaRPr>
          </a:p>
          <a:p>
            <a:pPr lvl="2"/>
            <a:r>
              <a:rPr lang="en-US" sz="2000" dirty="0" smtClean="0"/>
              <a:t>Help protect, and give fuzzy appearance.</a:t>
            </a:r>
            <a:endParaRPr lang="en-US" sz="2000" dirty="0" smtClean="0">
              <a:solidFill>
                <a:srgbClr val="2C11F3"/>
              </a:solidFill>
            </a:endParaRPr>
          </a:p>
          <a:p>
            <a:pPr lvl="1"/>
            <a:r>
              <a:rPr lang="en-US" dirty="0" smtClean="0"/>
              <a:t>In roots- provide large amount of surface area, and aid in water absorption.</a:t>
            </a:r>
          </a:p>
          <a:p>
            <a:pPr lvl="1"/>
            <a:r>
              <a:rPr lang="en-US" dirty="0" smtClean="0"/>
              <a:t>Underside of leaves- dermal tissue contains </a:t>
            </a:r>
            <a:r>
              <a:rPr lang="en-US" dirty="0" smtClean="0">
                <a:solidFill>
                  <a:srgbClr val="2F15F3"/>
                </a:solidFill>
              </a:rPr>
              <a:t>guard cells</a:t>
            </a:r>
            <a:r>
              <a:rPr lang="en-US" dirty="0" smtClean="0"/>
              <a:t>.</a:t>
            </a:r>
          </a:p>
          <a:p>
            <a:pPr lvl="2"/>
            <a:endParaRPr lang="en-US" sz="2400" dirty="0" smtClean="0"/>
          </a:p>
        </p:txBody>
      </p:sp>
      <p:pic>
        <p:nvPicPr>
          <p:cNvPr id="1026" name="Picture 2"/>
          <p:cNvPicPr>
            <a:picLocks noChangeAspect="1" noChangeArrowheads="1"/>
          </p:cNvPicPr>
          <p:nvPr/>
        </p:nvPicPr>
        <p:blipFill>
          <a:blip r:embed="rId3" cstate="print"/>
          <a:srcRect/>
          <a:stretch>
            <a:fillRect/>
          </a:stretch>
        </p:blipFill>
        <p:spPr bwMode="auto">
          <a:xfrm>
            <a:off x="4191000" y="457200"/>
            <a:ext cx="2140481" cy="216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C11F3"/>
                </a:solidFill>
              </a:rPr>
              <a:t>Vascular Tissue</a:t>
            </a:r>
            <a:endParaRPr lang="en-US" dirty="0">
              <a:solidFill>
                <a:srgbClr val="2C11F3"/>
              </a:solidFill>
            </a:endParaRPr>
          </a:p>
        </p:txBody>
      </p:sp>
      <p:sp>
        <p:nvSpPr>
          <p:cNvPr id="3" name="Content Placeholder 2"/>
          <p:cNvSpPr>
            <a:spLocks noGrp="1"/>
          </p:cNvSpPr>
          <p:nvPr>
            <p:ph idx="1"/>
          </p:nvPr>
        </p:nvSpPr>
        <p:spPr/>
        <p:txBody>
          <a:bodyPr/>
          <a:lstStyle/>
          <a:p>
            <a:r>
              <a:rPr lang="en-US" dirty="0" smtClean="0"/>
              <a:t>Forms a transport system that moves water and nutrients throughout the plant.</a:t>
            </a:r>
          </a:p>
          <a:p>
            <a:r>
              <a:rPr lang="en-US" dirty="0" smtClean="0"/>
              <a:t>Subsystems</a:t>
            </a:r>
          </a:p>
          <a:p>
            <a:pPr lvl="1"/>
            <a:r>
              <a:rPr lang="en-US" dirty="0" smtClean="0">
                <a:solidFill>
                  <a:srgbClr val="00B050"/>
                </a:solidFill>
              </a:rPr>
              <a:t>Xylem</a:t>
            </a:r>
          </a:p>
          <a:p>
            <a:pPr lvl="1"/>
            <a:r>
              <a:rPr lang="en-US" dirty="0" smtClean="0">
                <a:solidFill>
                  <a:srgbClr val="00B050"/>
                </a:solidFill>
              </a:rPr>
              <a:t>Phloem</a:t>
            </a:r>
            <a:endParaRPr lang="en-US" dirty="0">
              <a:solidFill>
                <a:srgbClr val="00B050"/>
              </a:solidFill>
            </a:endParaRPr>
          </a:p>
        </p:txBody>
      </p:sp>
      <p:pic>
        <p:nvPicPr>
          <p:cNvPr id="20482" name="Picture 2" descr="https://encrypted-tbn2.gstatic.com/images?q=tbn:ANd9GcTYwCGs0dYfsYAKGXi6xwvQHduHmKeNlNFzJ_-y8a5NqmD8Ht-oJA"/>
          <p:cNvPicPr>
            <a:picLocks noChangeAspect="1" noChangeArrowheads="1"/>
          </p:cNvPicPr>
          <p:nvPr/>
        </p:nvPicPr>
        <p:blipFill>
          <a:blip r:embed="rId2" cstate="print"/>
          <a:srcRect/>
          <a:stretch>
            <a:fillRect/>
          </a:stretch>
        </p:blipFill>
        <p:spPr bwMode="auto">
          <a:xfrm>
            <a:off x="4114800" y="3276600"/>
            <a:ext cx="3495675" cy="220575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Xylem</a:t>
            </a:r>
            <a:endParaRPr lang="en-US"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All seeds plants have a type of xylem called a </a:t>
            </a:r>
            <a:r>
              <a:rPr lang="en-US" dirty="0" err="1" smtClean="0">
                <a:solidFill>
                  <a:srgbClr val="2C11F3"/>
                </a:solidFill>
              </a:rPr>
              <a:t>tracheid</a:t>
            </a:r>
            <a:r>
              <a:rPr lang="en-US" dirty="0" smtClean="0">
                <a:solidFill>
                  <a:srgbClr val="2C11F3"/>
                </a:solidFill>
              </a:rPr>
              <a:t>.</a:t>
            </a:r>
          </a:p>
          <a:p>
            <a:pPr lvl="1"/>
            <a:r>
              <a:rPr lang="en-US" dirty="0" err="1" smtClean="0"/>
              <a:t>Tracheids</a:t>
            </a:r>
            <a:r>
              <a:rPr lang="en-US" dirty="0" smtClean="0"/>
              <a:t> are long narrow cells with walls that are impermeable to water.</a:t>
            </a:r>
          </a:p>
          <a:p>
            <a:pPr lvl="1"/>
            <a:r>
              <a:rPr lang="en-US" dirty="0" smtClean="0"/>
              <a:t>Pierced by openings connecting cells</a:t>
            </a:r>
          </a:p>
          <a:p>
            <a:pPr lvl="1"/>
            <a:r>
              <a:rPr lang="en-US" dirty="0" smtClean="0"/>
              <a:t>When mature they die and their cytoplasm disintegrates</a:t>
            </a:r>
            <a:endParaRPr lang="en-US" dirty="0" smtClean="0">
              <a:solidFill>
                <a:srgbClr val="2C11F3"/>
              </a:solidFill>
            </a:endParaRPr>
          </a:p>
          <a:p>
            <a:r>
              <a:rPr lang="en-US" dirty="0" smtClean="0"/>
              <a:t>Angiosperms have another type of xylem called a </a:t>
            </a:r>
            <a:r>
              <a:rPr lang="en-US" dirty="0" smtClean="0">
                <a:solidFill>
                  <a:srgbClr val="2C11F3"/>
                </a:solidFill>
              </a:rPr>
              <a:t>vessel element</a:t>
            </a:r>
          </a:p>
          <a:p>
            <a:pPr lvl="1"/>
            <a:r>
              <a:rPr lang="en-US" dirty="0" smtClean="0"/>
              <a:t>Vessels elements are much wider</a:t>
            </a:r>
          </a:p>
          <a:p>
            <a:pPr lvl="1"/>
            <a:r>
              <a:rPr lang="en-US" dirty="0" smtClean="0"/>
              <a:t>Mature and die before they conduct water</a:t>
            </a:r>
          </a:p>
          <a:p>
            <a:pPr lvl="1"/>
            <a:r>
              <a:rPr lang="en-US" dirty="0" smtClean="0"/>
              <a:t>They stack on top of each other and when they die the cell walls are lost and all the vessel elements make one continuous tube to have water move freely through.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379</TotalTime>
  <Words>734</Words>
  <Application>Microsoft Office PowerPoint</Application>
  <PresentationFormat>On-screen Show (4:3)</PresentationFormat>
  <Paragraphs>113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Constantia</vt:lpstr>
      <vt:lpstr>Wingdings 2</vt:lpstr>
      <vt:lpstr>Flow</vt:lpstr>
      <vt:lpstr>Specialized Tissues in Plants</vt:lpstr>
      <vt:lpstr>Three principle organs of seed plants</vt:lpstr>
      <vt:lpstr>Roots</vt:lpstr>
      <vt:lpstr>Stems</vt:lpstr>
      <vt:lpstr>Leaves</vt:lpstr>
      <vt:lpstr>Plant Tissue System</vt:lpstr>
      <vt:lpstr>Dermal Tissue</vt:lpstr>
      <vt:lpstr>Vascular Tissue</vt:lpstr>
      <vt:lpstr>Xylem</vt:lpstr>
      <vt:lpstr>Phloem</vt:lpstr>
      <vt:lpstr>Ground Tissue</vt:lpstr>
      <vt:lpstr>Parenchyma </vt:lpstr>
      <vt:lpstr>Collenchyma &amp; Sclerenchyma</vt:lpstr>
      <vt:lpstr>Plant Growth</vt:lpstr>
      <vt:lpstr>Review Questions:</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Tissues in Plants</dc:title>
  <dc:creator>Ryan Hinds</dc:creator>
  <cp:lastModifiedBy>Kimberly Hinds</cp:lastModifiedBy>
  <cp:revision>17</cp:revision>
  <dcterms:created xsi:type="dcterms:W3CDTF">2012-11-19T05:40:28Z</dcterms:created>
  <dcterms:modified xsi:type="dcterms:W3CDTF">2016-05-02T21:56:18Z</dcterms:modified>
</cp:coreProperties>
</file>