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11"/>
  </p:notesMasterIdLst>
  <p:handoutMasterIdLst>
    <p:handoutMasterId r:id="rId12"/>
  </p:handoutMasterIdLst>
  <p:sldIdLst>
    <p:sldId id="260" r:id="rId2"/>
    <p:sldId id="262" r:id="rId3"/>
    <p:sldId id="261" r:id="rId4"/>
    <p:sldId id="266" r:id="rId5"/>
    <p:sldId id="263" r:id="rId6"/>
    <p:sldId id="269" r:id="rId7"/>
    <p:sldId id="267" r:id="rId8"/>
    <p:sldId id="270" r:id="rId9"/>
    <p:sldId id="272" r:id="rId10"/>
  </p:sldIdLst>
  <p:sldSz cx="9144000" cy="6858000" type="screen4x3"/>
  <p:notesSz cx="9283700" cy="6985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67" d="100"/>
          <a:sy n="67" d="100"/>
        </p:scale>
        <p:origin x="105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50463"/>
          </a:xfrm>
          <a:prstGeom prst="rect">
            <a:avLst/>
          </a:prstGeom>
        </p:spPr>
        <p:txBody>
          <a:bodyPr vert="horz" lIns="92958" tIns="46479" rIns="92958" bIns="46479" rtlCol="0"/>
          <a:lstStyle>
            <a:lvl1pPr algn="l">
              <a:defRPr sz="1200"/>
            </a:lvl1pPr>
          </a:lstStyle>
          <a:p>
            <a:endParaRPr lang="en-CA"/>
          </a:p>
        </p:txBody>
      </p:sp>
      <p:sp>
        <p:nvSpPr>
          <p:cNvPr id="3" name="Date Placeholder 2"/>
          <p:cNvSpPr>
            <a:spLocks noGrp="1"/>
          </p:cNvSpPr>
          <p:nvPr>
            <p:ph type="dt" sz="quarter" idx="1"/>
          </p:nvPr>
        </p:nvSpPr>
        <p:spPr>
          <a:xfrm>
            <a:off x="5258615" y="0"/>
            <a:ext cx="4022936" cy="350463"/>
          </a:xfrm>
          <a:prstGeom prst="rect">
            <a:avLst/>
          </a:prstGeom>
        </p:spPr>
        <p:txBody>
          <a:bodyPr vert="horz" lIns="92958" tIns="46479" rIns="92958" bIns="46479" rtlCol="0"/>
          <a:lstStyle>
            <a:lvl1pPr algn="r">
              <a:defRPr sz="1200"/>
            </a:lvl1pPr>
          </a:lstStyle>
          <a:p>
            <a:fld id="{A572B716-3273-4566-83CF-B3B2F2D24767}" type="datetimeFigureOut">
              <a:rPr lang="en-CA" smtClean="0"/>
              <a:t>20/05/2016</a:t>
            </a:fld>
            <a:endParaRPr lang="en-CA"/>
          </a:p>
        </p:txBody>
      </p:sp>
      <p:sp>
        <p:nvSpPr>
          <p:cNvPr id="4" name="Footer Placeholder 3"/>
          <p:cNvSpPr>
            <a:spLocks noGrp="1"/>
          </p:cNvSpPr>
          <p:nvPr>
            <p:ph type="ftr" sz="quarter" idx="2"/>
          </p:nvPr>
        </p:nvSpPr>
        <p:spPr>
          <a:xfrm>
            <a:off x="1" y="6634538"/>
            <a:ext cx="4022936" cy="350462"/>
          </a:xfrm>
          <a:prstGeom prst="rect">
            <a:avLst/>
          </a:prstGeom>
        </p:spPr>
        <p:txBody>
          <a:bodyPr vert="horz" lIns="92958" tIns="46479" rIns="92958" bIns="46479" rtlCol="0" anchor="b"/>
          <a:lstStyle>
            <a:lvl1pPr algn="l">
              <a:defRPr sz="1200"/>
            </a:lvl1pPr>
          </a:lstStyle>
          <a:p>
            <a:endParaRPr lang="en-CA"/>
          </a:p>
        </p:txBody>
      </p:sp>
      <p:sp>
        <p:nvSpPr>
          <p:cNvPr id="5" name="Slide Number Placeholder 4"/>
          <p:cNvSpPr>
            <a:spLocks noGrp="1"/>
          </p:cNvSpPr>
          <p:nvPr>
            <p:ph type="sldNum" sz="quarter" idx="3"/>
          </p:nvPr>
        </p:nvSpPr>
        <p:spPr>
          <a:xfrm>
            <a:off x="5258615" y="6634538"/>
            <a:ext cx="4022936" cy="350462"/>
          </a:xfrm>
          <a:prstGeom prst="rect">
            <a:avLst/>
          </a:prstGeom>
        </p:spPr>
        <p:txBody>
          <a:bodyPr vert="horz" lIns="92958" tIns="46479" rIns="92958" bIns="46479" rtlCol="0" anchor="b"/>
          <a:lstStyle>
            <a:lvl1pPr algn="r">
              <a:defRPr sz="1200"/>
            </a:lvl1pPr>
          </a:lstStyle>
          <a:p>
            <a:fld id="{98E541E6-B1B6-4A2B-A0ED-0A78D1854ABC}" type="slidenum">
              <a:rPr lang="en-CA" smtClean="0"/>
              <a:t>‹#›</a:t>
            </a:fld>
            <a:endParaRPr lang="en-CA"/>
          </a:p>
        </p:txBody>
      </p:sp>
    </p:spTree>
    <p:extLst>
      <p:ext uri="{BB962C8B-B14F-4D97-AF65-F5344CB8AC3E}">
        <p14:creationId xmlns:p14="http://schemas.microsoft.com/office/powerpoint/2010/main" val="16009951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50463"/>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5258615" y="0"/>
            <a:ext cx="4022936" cy="350463"/>
          </a:xfrm>
          <a:prstGeom prst="rect">
            <a:avLst/>
          </a:prstGeom>
        </p:spPr>
        <p:txBody>
          <a:bodyPr vert="horz" lIns="92958" tIns="46479" rIns="92958" bIns="46479" rtlCol="0"/>
          <a:lstStyle>
            <a:lvl1pPr algn="r">
              <a:defRPr sz="1200"/>
            </a:lvl1pPr>
          </a:lstStyle>
          <a:p>
            <a:fld id="{9591EE24-7EB7-49FC-B7CC-ED5A25B738F9}" type="datetimeFigureOut">
              <a:rPr lang="en-US" smtClean="0"/>
              <a:t>5/20/2016</a:t>
            </a:fld>
            <a:endParaRPr lang="en-US"/>
          </a:p>
        </p:txBody>
      </p:sp>
      <p:sp>
        <p:nvSpPr>
          <p:cNvPr id="4" name="Slide Image Placeholder 3"/>
          <p:cNvSpPr>
            <a:spLocks noGrp="1" noRot="1" noChangeAspect="1"/>
          </p:cNvSpPr>
          <p:nvPr>
            <p:ph type="sldImg" idx="2"/>
          </p:nvPr>
        </p:nvSpPr>
        <p:spPr>
          <a:xfrm>
            <a:off x="3070225" y="873125"/>
            <a:ext cx="3143250" cy="2357438"/>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928370" y="3361532"/>
            <a:ext cx="7426960" cy="2750344"/>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34538"/>
            <a:ext cx="4022936" cy="350462"/>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5258615" y="6634538"/>
            <a:ext cx="4022936" cy="350462"/>
          </a:xfrm>
          <a:prstGeom prst="rect">
            <a:avLst/>
          </a:prstGeom>
        </p:spPr>
        <p:txBody>
          <a:bodyPr vert="horz" lIns="92958" tIns="46479" rIns="92958" bIns="46479" rtlCol="0" anchor="b"/>
          <a:lstStyle>
            <a:lvl1pPr algn="r">
              <a:defRPr sz="1200"/>
            </a:lvl1pPr>
          </a:lstStyle>
          <a:p>
            <a:fld id="{3D7CA0D0-9DB3-461D-BB37-1F59B3DD82CB}" type="slidenum">
              <a:rPr lang="en-US" smtClean="0"/>
              <a:t>‹#›</a:t>
            </a:fld>
            <a:endParaRPr lang="en-US"/>
          </a:p>
        </p:txBody>
      </p:sp>
    </p:spTree>
    <p:extLst>
      <p:ext uri="{BB962C8B-B14F-4D97-AF65-F5344CB8AC3E}">
        <p14:creationId xmlns:p14="http://schemas.microsoft.com/office/powerpoint/2010/main" val="649091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dc.gov/parasites/sth/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Might be a little long</a:t>
            </a:r>
            <a:r>
              <a:rPr lang="en-US" baseline="0" dirty="0" smtClean="0"/>
              <a:t> for 1 page</a:t>
            </a:r>
            <a:endParaRPr lang="en-US" dirty="0"/>
          </a:p>
        </p:txBody>
      </p:sp>
      <p:sp>
        <p:nvSpPr>
          <p:cNvPr id="4" name="Slide Number Placeholder 3"/>
          <p:cNvSpPr>
            <a:spLocks noGrp="1"/>
          </p:cNvSpPr>
          <p:nvPr>
            <p:ph type="sldNum" sz="quarter" idx="10"/>
          </p:nvPr>
        </p:nvSpPr>
        <p:spPr/>
        <p:txBody>
          <a:bodyPr/>
          <a:lstStyle/>
          <a:p>
            <a:fld id="{3D7CA0D0-9DB3-461D-BB37-1F59B3DD82CB}" type="slidenum">
              <a:rPr lang="en-US" smtClean="0"/>
              <a:t>1</a:t>
            </a:fld>
            <a:endParaRPr lang="en-US"/>
          </a:p>
        </p:txBody>
      </p:sp>
    </p:spTree>
    <p:extLst>
      <p:ext uri="{BB962C8B-B14F-4D97-AF65-F5344CB8AC3E}">
        <p14:creationId xmlns:p14="http://schemas.microsoft.com/office/powerpoint/2010/main" val="2256527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 estimated 807-1,221 million people in the world are infected with </a:t>
            </a:r>
            <a:r>
              <a:rPr lang="en-CA" i="1" dirty="0" err="1"/>
              <a:t>Ascaris</a:t>
            </a:r>
            <a:r>
              <a:rPr lang="en-CA" i="1" dirty="0"/>
              <a:t> </a:t>
            </a:r>
            <a:r>
              <a:rPr lang="en-CA" i="1" dirty="0" err="1"/>
              <a:t>lumbricoides</a:t>
            </a:r>
            <a:r>
              <a:rPr lang="en-CA" dirty="0"/>
              <a:t>(sometimes called just "</a:t>
            </a:r>
            <a:r>
              <a:rPr lang="en-CA" i="1" dirty="0" err="1"/>
              <a:t>Ascaris</a:t>
            </a:r>
            <a:r>
              <a:rPr lang="en-CA" dirty="0"/>
              <a:t>"). </a:t>
            </a:r>
            <a:r>
              <a:rPr lang="en-CA" i="1" dirty="0" err="1"/>
              <a:t>Ascaris</a:t>
            </a:r>
            <a:r>
              <a:rPr lang="en-CA" dirty="0"/>
              <a:t>, hookworm, and whipworm are known as </a:t>
            </a:r>
            <a:r>
              <a:rPr lang="en-CA" b="1" dirty="0">
                <a:hlinkClick r:id="rId3"/>
              </a:rPr>
              <a:t>soil-transmitted </a:t>
            </a:r>
            <a:r>
              <a:rPr lang="en-CA" b="1" dirty="0" err="1">
                <a:hlinkClick r:id="rId3"/>
              </a:rPr>
              <a:t>helminths</a:t>
            </a:r>
            <a:r>
              <a:rPr lang="en-CA" dirty="0"/>
              <a:t> (parasitic worms). Together, they account for a major burden of disease worldwide. </a:t>
            </a:r>
            <a:r>
              <a:rPr lang="en-CA" dirty="0" err="1"/>
              <a:t>Ascariasis</a:t>
            </a:r>
            <a:r>
              <a:rPr lang="en-CA" dirty="0"/>
              <a:t> is now uncommon in the United States.</a:t>
            </a:r>
          </a:p>
          <a:p>
            <a:r>
              <a:rPr lang="en-CA" i="1" dirty="0" err="1"/>
              <a:t>Ascaris</a:t>
            </a:r>
            <a:r>
              <a:rPr lang="en-CA" dirty="0"/>
              <a:t> lives in the intestine and </a:t>
            </a:r>
            <a:r>
              <a:rPr lang="en-CA" i="1" dirty="0" err="1"/>
              <a:t>Ascaris</a:t>
            </a:r>
            <a:r>
              <a:rPr lang="en-CA" dirty="0"/>
              <a:t> eggs are passed in the feces of infected persons. If the infected person defecates outside (near bushes, in a garden, or field) or if the feces of an infected person are used as fertilizer, eggs are deposited on soil. They can then mature into a form that is infective. </a:t>
            </a:r>
            <a:r>
              <a:rPr lang="en-CA" dirty="0" err="1"/>
              <a:t>Ascariasis</a:t>
            </a:r>
            <a:r>
              <a:rPr lang="en-CA" dirty="0"/>
              <a:t> is caused by ingesting eggs. This can happen when hands or fingers that have contaminated dirt on them are put in the mouth or by consuming vegetables or fruits that have not been carefully cooked, washed or peeled.</a:t>
            </a:r>
          </a:p>
          <a:p>
            <a:r>
              <a:rPr lang="en-CA" dirty="0"/>
              <a:t>People infected with </a:t>
            </a:r>
            <a:r>
              <a:rPr lang="en-CA" i="1" dirty="0" err="1"/>
              <a:t>Ascaris</a:t>
            </a:r>
            <a:r>
              <a:rPr lang="en-CA" dirty="0"/>
              <a:t> often show no symptoms. If symptoms do occur they can be light and include abdominal discomfort. Heavy infections can cause intestinal blockage and impair growth in children. Other symptoms such as cough are due to migration of the worms through the body. </a:t>
            </a:r>
            <a:r>
              <a:rPr lang="en-CA" dirty="0" err="1"/>
              <a:t>Ascariasis</a:t>
            </a:r>
            <a:r>
              <a:rPr lang="en-CA" dirty="0"/>
              <a:t> is treatable with medication prescribed by your health care provider.</a:t>
            </a:r>
          </a:p>
          <a:p>
            <a:endParaRPr lang="en-CA" dirty="0"/>
          </a:p>
        </p:txBody>
      </p:sp>
      <p:sp>
        <p:nvSpPr>
          <p:cNvPr id="4" name="Slide Number Placeholder 3"/>
          <p:cNvSpPr>
            <a:spLocks noGrp="1"/>
          </p:cNvSpPr>
          <p:nvPr>
            <p:ph type="sldNum" sz="quarter" idx="10"/>
          </p:nvPr>
        </p:nvSpPr>
        <p:spPr/>
        <p:txBody>
          <a:bodyPr/>
          <a:lstStyle/>
          <a:p>
            <a:fld id="{3D7CA0D0-9DB3-461D-BB37-1F59B3DD82CB}" type="slidenum">
              <a:rPr lang="en-US" smtClean="0"/>
              <a:t>6</a:t>
            </a:fld>
            <a:endParaRPr lang="en-US"/>
          </a:p>
        </p:txBody>
      </p:sp>
    </p:spTree>
    <p:extLst>
      <p:ext uri="{BB962C8B-B14F-4D97-AF65-F5344CB8AC3E}">
        <p14:creationId xmlns:p14="http://schemas.microsoft.com/office/powerpoint/2010/main" val="1089566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https://www.youtube.com/watch?v=mQ3dBGwIYSM</a:t>
            </a:r>
          </a:p>
          <a:p>
            <a:endParaRPr lang="en-CA" dirty="0" smtClean="0"/>
          </a:p>
          <a:p>
            <a:r>
              <a:rPr lang="en-CA" dirty="0" smtClean="0"/>
              <a:t>https://www.youtube.com/watch?v=nkEkDHOQTLs</a:t>
            </a:r>
            <a:endParaRPr lang="en-CA" dirty="0"/>
          </a:p>
        </p:txBody>
      </p:sp>
      <p:sp>
        <p:nvSpPr>
          <p:cNvPr id="4" name="Slide Number Placeholder 3"/>
          <p:cNvSpPr>
            <a:spLocks noGrp="1"/>
          </p:cNvSpPr>
          <p:nvPr>
            <p:ph type="sldNum" sz="quarter" idx="10"/>
          </p:nvPr>
        </p:nvSpPr>
        <p:spPr/>
        <p:txBody>
          <a:bodyPr/>
          <a:lstStyle/>
          <a:p>
            <a:fld id="{3D7CA0D0-9DB3-461D-BB37-1F59B3DD82CB}" type="slidenum">
              <a:rPr lang="en-US" smtClean="0"/>
              <a:t>8</a:t>
            </a:fld>
            <a:endParaRPr lang="en-US"/>
          </a:p>
        </p:txBody>
      </p:sp>
    </p:spTree>
    <p:extLst>
      <p:ext uri="{BB962C8B-B14F-4D97-AF65-F5344CB8AC3E}">
        <p14:creationId xmlns:p14="http://schemas.microsoft.com/office/powerpoint/2010/main" val="4635159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pPr/>
              <a:t>5/20/2016</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98773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0976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6946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252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516356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8948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0603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8324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593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775607" y="915337"/>
            <a:ext cx="7592785" cy="1303867"/>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75607" y="2490135"/>
            <a:ext cx="7592786" cy="3444997"/>
          </a:xfrm>
        </p:spPr>
        <p:txBody>
          <a:bodyPr>
            <a:normAutofit/>
          </a:bodyPr>
          <a:lstStyle>
            <a:lvl1pPr>
              <a:defRPr sz="2800"/>
            </a:lvl1pPr>
            <a:lvl2pPr>
              <a:defRPr sz="2800"/>
            </a:lvl2pPr>
            <a:lvl3pPr>
              <a:defRPr sz="2800"/>
            </a:lvl3pPr>
            <a:lvl4pPr>
              <a:defRPr sz="2800"/>
            </a:lvl4pPr>
            <a:lvl5pPr>
              <a:defRPr sz="2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82125088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2383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11817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2046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0995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222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7546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42522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5/20/2016</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643261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animal.discovery.com/videos/monsters-inside-me-lymphatic-filariasis.html" TargetMode="External"/><Relationship Id="rId4" Type="http://schemas.openxmlformats.org/officeDocument/2006/relationships/image" Target="../media/image15.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Nematoda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440940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4578" name="Picture 2" descr="http://advanceagripractice.in/wp-content/uploads/2013/10/Nematod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02" y="4022306"/>
            <a:ext cx="4057650" cy="2657476"/>
          </a:xfrm>
          <a:prstGeom prst="rect">
            <a:avLst/>
          </a:prstGeom>
          <a:noFill/>
          <a:extLst>
            <a:ext uri="{909E8E84-426E-40DD-AFC4-6F175D3DCCD1}">
              <a14:hiddenFill xmlns:a14="http://schemas.microsoft.com/office/drawing/2010/main">
                <a:solidFill>
                  <a:srgbClr val="FFFFFF"/>
                </a:solidFill>
              </a14:hiddenFill>
            </a:ext>
          </a:extLst>
        </p:spPr>
      </p:pic>
      <p:pic>
        <p:nvPicPr>
          <p:cNvPr id="24580" name="Picture 4" descr="http://feastingonroadkill.com/site/wp-content/uploads/2013/01/filarial_worm_in_ey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3380"/>
            <a:ext cx="3924300" cy="2924176"/>
          </a:xfrm>
          <a:prstGeom prst="rect">
            <a:avLst/>
          </a:prstGeom>
          <a:noFill/>
          <a:extLst>
            <a:ext uri="{909E8E84-426E-40DD-AFC4-6F175D3DCCD1}">
              <a14:hiddenFill xmlns:a14="http://schemas.microsoft.com/office/drawing/2010/main">
                <a:solidFill>
                  <a:srgbClr val="FFFFFF"/>
                </a:solidFill>
              </a14:hiddenFill>
            </a:ext>
          </a:extLst>
        </p:spPr>
      </p:pic>
      <p:pic>
        <p:nvPicPr>
          <p:cNvPr id="24582" name="Picture 6" descr="http://nematode.unl.edu/helidig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6771" y="106631"/>
            <a:ext cx="5633526" cy="4225145"/>
          </a:xfrm>
          <a:prstGeom prst="rect">
            <a:avLst/>
          </a:prstGeom>
          <a:noFill/>
          <a:extLst>
            <a:ext uri="{909E8E84-426E-40DD-AFC4-6F175D3DCCD1}">
              <a14:hiddenFill xmlns:a14="http://schemas.microsoft.com/office/drawing/2010/main">
                <a:solidFill>
                  <a:srgbClr val="FFFFFF"/>
                </a:solidFill>
              </a14:hiddenFill>
            </a:ext>
          </a:extLst>
        </p:spPr>
      </p:pic>
      <p:pic>
        <p:nvPicPr>
          <p:cNvPr id="24584" name="Picture 8" descr="http://www.rayur.com/wp-content/uploads/2012/07/nematod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54324" y="3912852"/>
            <a:ext cx="2876383" cy="2876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648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General Characters</a:t>
            </a:r>
            <a:endParaRPr lang="en-CA" dirty="0"/>
          </a:p>
        </p:txBody>
      </p:sp>
      <p:sp>
        <p:nvSpPr>
          <p:cNvPr id="3" name="Content Placeholder 2"/>
          <p:cNvSpPr>
            <a:spLocks noGrp="1"/>
          </p:cNvSpPr>
          <p:nvPr>
            <p:ph idx="1"/>
          </p:nvPr>
        </p:nvSpPr>
        <p:spPr/>
        <p:txBody>
          <a:bodyPr/>
          <a:lstStyle/>
          <a:p>
            <a:r>
              <a:rPr lang="en-CA" dirty="0" smtClean="0"/>
              <a:t>2 openings! [digestive tract]</a:t>
            </a:r>
          </a:p>
          <a:p>
            <a:r>
              <a:rPr lang="en-CA" dirty="0" smtClean="0"/>
              <a:t>Round</a:t>
            </a:r>
          </a:p>
          <a:p>
            <a:r>
              <a:rPr lang="en-CA" dirty="0" smtClean="0"/>
              <a:t>Free-living &amp; parasitic</a:t>
            </a:r>
          </a:p>
          <a:p>
            <a:endParaRPr lang="en-CA" dirty="0" smtClean="0"/>
          </a:p>
          <a:p>
            <a:endParaRPr lang="en-CA" dirty="0"/>
          </a:p>
        </p:txBody>
      </p:sp>
      <p:pic>
        <p:nvPicPr>
          <p:cNvPr id="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725486" y="3080084"/>
            <a:ext cx="3642906" cy="3219868"/>
          </a:xfrm>
          <a:prstGeom prst="rect">
            <a:avLst/>
          </a:prstGeom>
          <a:noFill/>
        </p:spPr>
      </p:pic>
    </p:spTree>
    <p:extLst>
      <p:ext uri="{BB962C8B-B14F-4D97-AF65-F5344CB8AC3E}">
        <p14:creationId xmlns:p14="http://schemas.microsoft.com/office/powerpoint/2010/main" val="3292923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Structure</a:t>
            </a:r>
          </a:p>
        </p:txBody>
      </p:sp>
      <p:sp>
        <p:nvSpPr>
          <p:cNvPr id="3" name="Content Placeholder 2"/>
          <p:cNvSpPr>
            <a:spLocks noGrp="1"/>
          </p:cNvSpPr>
          <p:nvPr>
            <p:ph idx="1"/>
          </p:nvPr>
        </p:nvSpPr>
        <p:spPr/>
        <p:txBody>
          <a:bodyPr/>
          <a:lstStyle/>
          <a:p>
            <a:endParaRPr lang="en-CA"/>
          </a:p>
        </p:txBody>
      </p:sp>
      <p:pic>
        <p:nvPicPr>
          <p:cNvPr id="27650" name="Picture 2" descr="http://www.uic.edu/classes/bios/bios100/labs/roundw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701" y="2219204"/>
            <a:ext cx="8742894" cy="278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5249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Feeding</a:t>
            </a:r>
            <a:endParaRPr lang="en-CA" dirty="0"/>
          </a:p>
        </p:txBody>
      </p:sp>
      <p:sp>
        <p:nvSpPr>
          <p:cNvPr id="3" name="Content Placeholder 2"/>
          <p:cNvSpPr>
            <a:spLocks noGrp="1"/>
          </p:cNvSpPr>
          <p:nvPr>
            <p:ph idx="1"/>
          </p:nvPr>
        </p:nvSpPr>
        <p:spPr/>
        <p:txBody>
          <a:bodyPr/>
          <a:lstStyle/>
          <a:p>
            <a:r>
              <a:rPr lang="en-CA" dirty="0" smtClean="0"/>
              <a:t>Mouth </a:t>
            </a:r>
            <a:r>
              <a:rPr lang="en-CA" dirty="0" smtClean="0">
                <a:sym typeface="Wingdings" panose="05000000000000000000" pitchFamily="2" charset="2"/>
              </a:rPr>
              <a:t> stomach  intestine  anus</a:t>
            </a:r>
            <a:endParaRPr lang="en-CA" dirty="0"/>
          </a:p>
        </p:txBody>
      </p:sp>
      <p:pic>
        <p:nvPicPr>
          <p:cNvPr id="26626" name="Picture 2" descr="http://www.uic.edu/classes/bios/bios100/labs/roundw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4" y="3495006"/>
            <a:ext cx="7143750" cy="227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69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err="1" smtClean="0"/>
              <a:t>Ascaris</a:t>
            </a:r>
            <a:endParaRPr lang="en-CA" i="1" dirty="0"/>
          </a:p>
        </p:txBody>
      </p:sp>
      <p:sp>
        <p:nvSpPr>
          <p:cNvPr id="3" name="Content Placeholder 2"/>
          <p:cNvSpPr>
            <a:spLocks noGrp="1"/>
          </p:cNvSpPr>
          <p:nvPr>
            <p:ph idx="1"/>
          </p:nvPr>
        </p:nvSpPr>
        <p:spPr>
          <a:xfrm>
            <a:off x="775607" y="2429975"/>
            <a:ext cx="7592786" cy="3910665"/>
          </a:xfrm>
        </p:spPr>
        <p:txBody>
          <a:bodyPr>
            <a:normAutofit lnSpcReduction="10000"/>
          </a:bodyPr>
          <a:lstStyle/>
          <a:p>
            <a:r>
              <a:rPr lang="en-CA" dirty="0" smtClean="0"/>
              <a:t>Parasitic hook worm; uncommon in N. America today</a:t>
            </a:r>
          </a:p>
          <a:p>
            <a:r>
              <a:rPr lang="en-CA" dirty="0" smtClean="0"/>
              <a:t>Eggs transmitted in feces of infected people </a:t>
            </a:r>
            <a:r>
              <a:rPr lang="en-CA" dirty="0" smtClean="0">
                <a:sym typeface="Wingdings" panose="05000000000000000000" pitchFamily="2" charset="2"/>
              </a:rPr>
              <a:t> poor hygiene or used for fertilizer  ingestion  infection</a:t>
            </a:r>
          </a:p>
          <a:p>
            <a:r>
              <a:rPr lang="en-CA" dirty="0" smtClean="0">
                <a:sym typeface="Wingdings" panose="05000000000000000000" pitchFamily="2" charset="2"/>
              </a:rPr>
              <a:t>Symptoms: abdominal discomfort, some nutritional deficiency</a:t>
            </a:r>
          </a:p>
          <a:p>
            <a:r>
              <a:rPr lang="en-CA" dirty="0" smtClean="0">
                <a:sym typeface="Wingdings" panose="05000000000000000000" pitchFamily="2" charset="2"/>
              </a:rPr>
              <a:t>Cure: medication</a:t>
            </a:r>
            <a:endParaRPr lang="en-CA" dirty="0"/>
          </a:p>
        </p:txBody>
      </p:sp>
      <p:sp>
        <p:nvSpPr>
          <p:cNvPr id="4" name="Rectangle 3"/>
          <p:cNvSpPr/>
          <p:nvPr/>
        </p:nvSpPr>
        <p:spPr>
          <a:xfrm>
            <a:off x="775607" y="592171"/>
            <a:ext cx="4572000" cy="646331"/>
          </a:xfrm>
          <a:prstGeom prst="rect">
            <a:avLst/>
          </a:prstGeom>
        </p:spPr>
        <p:txBody>
          <a:bodyPr>
            <a:spAutoFit/>
          </a:bodyPr>
          <a:lstStyle/>
          <a:p>
            <a:r>
              <a:rPr lang="en-CA" dirty="0"/>
              <a:t>https://www.youtube.com/watch?v=4p0kC1Q3iOE</a:t>
            </a:r>
          </a:p>
        </p:txBody>
      </p:sp>
    </p:spTree>
    <p:extLst>
      <p:ext uri="{BB962C8B-B14F-4D97-AF65-F5344CB8AC3E}">
        <p14:creationId xmlns:p14="http://schemas.microsoft.com/office/powerpoint/2010/main" val="3636616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lstStyle/>
          <a:p>
            <a:endParaRPr lang="en-CA"/>
          </a:p>
        </p:txBody>
      </p:sp>
      <p:pic>
        <p:nvPicPr>
          <p:cNvPr id="28674" name="Picture 2" descr="https://online.epocrates.com/data_dx/reg/908/img/908-5-ilin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0167" y="135598"/>
            <a:ext cx="7388225" cy="66081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59112" y="4027967"/>
            <a:ext cx="1920975" cy="369332"/>
          </a:xfrm>
          <a:prstGeom prst="rect">
            <a:avLst/>
          </a:prstGeom>
        </p:spPr>
        <p:txBody>
          <a:bodyPr wrap="none">
            <a:spAutoFit/>
          </a:bodyPr>
          <a:lstStyle/>
          <a:p>
            <a:r>
              <a:rPr lang="en-CA" i="1" dirty="0" err="1"/>
              <a:t>Ascaris</a:t>
            </a:r>
            <a:r>
              <a:rPr lang="en-CA" i="1" dirty="0"/>
              <a:t> </a:t>
            </a:r>
            <a:r>
              <a:rPr lang="en-CA" dirty="0"/>
              <a:t>Life History</a:t>
            </a:r>
          </a:p>
        </p:txBody>
      </p:sp>
    </p:spTree>
    <p:extLst>
      <p:ext uri="{BB962C8B-B14F-4D97-AF65-F5344CB8AC3E}">
        <p14:creationId xmlns:p14="http://schemas.microsoft.com/office/powerpoint/2010/main" val="1048015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Grp="1" noChangeArrowheads="1"/>
          </p:cNvSpPr>
          <p:nvPr>
            <p:ph type="title"/>
          </p:nvPr>
        </p:nvSpPr>
        <p:spPr/>
        <p:txBody>
          <a:bodyPr anchor="t"/>
          <a:lstStyle/>
          <a:p>
            <a:pPr eaLnBrk="1" hangingPunct="1"/>
            <a:r>
              <a:rPr lang="en-US" dirty="0" smtClean="0"/>
              <a:t>Filarial Worms - Elephantiasis</a:t>
            </a:r>
          </a:p>
        </p:txBody>
      </p:sp>
      <p:pic>
        <p:nvPicPr>
          <p:cNvPr id="24579" name="Picture 1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267200" y="1524000"/>
            <a:ext cx="3427413" cy="5105400"/>
          </a:xfrm>
          <a:noFill/>
        </p:spPr>
      </p:pic>
      <p:pic>
        <p:nvPicPr>
          <p:cNvPr id="24580" name="Picture 15"/>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685800" y="1524000"/>
            <a:ext cx="3200400" cy="5105400"/>
          </a:xfrm>
          <a:noFill/>
        </p:spPr>
      </p:pic>
      <p:sp>
        <p:nvSpPr>
          <p:cNvPr id="24581" name="Text Box 17"/>
          <p:cNvSpPr txBox="1">
            <a:spLocks noChangeArrowheads="1"/>
          </p:cNvSpPr>
          <p:nvPr/>
        </p:nvSpPr>
        <p:spPr bwMode="auto">
          <a:xfrm>
            <a:off x="7772400" y="2667000"/>
            <a:ext cx="1219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CA">
                <a:hlinkClick r:id="rId5"/>
              </a:rPr>
              <a:t>Video</a:t>
            </a:r>
            <a:endParaRPr lang="en-CA"/>
          </a:p>
        </p:txBody>
      </p:sp>
    </p:spTree>
    <p:extLst>
      <p:ext uri="{BB962C8B-B14F-4D97-AF65-F5344CB8AC3E}">
        <p14:creationId xmlns:p14="http://schemas.microsoft.com/office/powerpoint/2010/main" val="1814222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775607" y="2490135"/>
            <a:ext cx="7592786" cy="3870908"/>
          </a:xfrm>
        </p:spPr>
        <p:txBody>
          <a:bodyPr>
            <a:normAutofit/>
          </a:bodyPr>
          <a:lstStyle/>
          <a:p>
            <a:r>
              <a:rPr lang="en-US" dirty="0" smtClean="0"/>
              <a:t>How are flatworms and roundworms different? The same?</a:t>
            </a:r>
          </a:p>
          <a:p>
            <a:r>
              <a:rPr lang="en-US" dirty="0" smtClean="0"/>
              <a:t>Do you expect free-living round worms to be more or less complicated than parasitic worms. Why?</a:t>
            </a:r>
          </a:p>
          <a:p>
            <a:r>
              <a:rPr lang="en-US" dirty="0" smtClean="0"/>
              <a:t>There are many parasitic round worms. Why do you think they have similar symptoms (abdominal pain, digestive properties)</a:t>
            </a:r>
          </a:p>
          <a:p>
            <a:endParaRPr lang="en-US" dirty="0" smtClean="0"/>
          </a:p>
        </p:txBody>
      </p:sp>
    </p:spTree>
    <p:extLst>
      <p:ext uri="{BB962C8B-B14F-4D97-AF65-F5344CB8AC3E}">
        <p14:creationId xmlns:p14="http://schemas.microsoft.com/office/powerpoint/2010/main" val="17851359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629</TotalTime>
  <Words>153</Words>
  <Application>Microsoft Office PowerPoint</Application>
  <PresentationFormat>On-screen Show (4:3)</PresentationFormat>
  <Paragraphs>31</Paragraphs>
  <Slides>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Garamond</vt:lpstr>
      <vt:lpstr>Wingdings</vt:lpstr>
      <vt:lpstr>Organic</vt:lpstr>
      <vt:lpstr>Nematoda</vt:lpstr>
      <vt:lpstr>PowerPoint Presentation</vt:lpstr>
      <vt:lpstr>General Characters</vt:lpstr>
      <vt:lpstr>Structure</vt:lpstr>
      <vt:lpstr>Feeding</vt:lpstr>
      <vt:lpstr>Ascaris</vt:lpstr>
      <vt:lpstr>PowerPoint Presentation</vt:lpstr>
      <vt:lpstr>Filarial Worms - Elephantiasis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Animals</dc:title>
  <dc:creator>Ashley</dc:creator>
  <cp:lastModifiedBy>Kimberly Hinds</cp:lastModifiedBy>
  <cp:revision>30</cp:revision>
  <cp:lastPrinted>2016-05-20T14:53:38Z</cp:lastPrinted>
  <dcterms:created xsi:type="dcterms:W3CDTF">2014-02-22T02:08:45Z</dcterms:created>
  <dcterms:modified xsi:type="dcterms:W3CDTF">2016-05-20T14:53:45Z</dcterms:modified>
</cp:coreProperties>
</file>