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3" r:id="rId4"/>
    <p:sldId id="258" r:id="rId5"/>
    <p:sldId id="277" r:id="rId6"/>
    <p:sldId id="259" r:id="rId7"/>
    <p:sldId id="260" r:id="rId8"/>
    <p:sldId id="261" r:id="rId9"/>
    <p:sldId id="262" r:id="rId10"/>
    <p:sldId id="278" r:id="rId11"/>
    <p:sldId id="275" r:id="rId12"/>
    <p:sldId id="276" r:id="rId13"/>
    <p:sldId id="263" r:id="rId14"/>
    <p:sldId id="264" r:id="rId15"/>
    <p:sldId id="279" r:id="rId16"/>
    <p:sldId id="265" r:id="rId17"/>
    <p:sldId id="266" r:id="rId18"/>
    <p:sldId id="274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87CFC8E-B2CE-4472-933A-E2D67EF92750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F5E4E10-13E6-4059-A397-5FBAE0852D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17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036F562-1E28-4FF8-8029-D1F7612217C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D1F7B69-8FFA-4562-980A-6C0A48C3A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3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7B69-8FFA-4562-980A-6C0A48C3A54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89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Gretzy</a:t>
            </a:r>
            <a:r>
              <a:rPr lang="en-CA" baseline="0" dirty="0" smtClean="0"/>
              <a:t> scores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7B69-8FFA-4562-980A-6C0A48C3A54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84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A60A02-65FA-46C9-984C-768049C8372A}" type="datetimeFigureOut">
              <a:rPr lang="en-CA" smtClean="0"/>
              <a:t>02/02/2016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E8D98E-3583-444F-B30E-B501D4EE7380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.com/academy/lesson/archaebacteria-definition-examples.html" TargetMode="External"/><Relationship Id="rId2" Type="http://schemas.openxmlformats.org/officeDocument/2006/relationships/hyperlink" Target="http://www.videoparades.com/video/L9vStm1dm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0-6dzU4gOJ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m4DUZhnNo4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O7eQKSf0Lm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vpv2qiATKZ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0839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Levels Of Classification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The Six Kingdom System</a:t>
            </a: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b="1" dirty="0" smtClean="0"/>
              <a:t>Linnaeus’ </a:t>
            </a:r>
            <a:r>
              <a:rPr lang="en-CA" b="1" dirty="0" err="1" smtClean="0"/>
              <a:t>phylas</a:t>
            </a:r>
            <a:r>
              <a:rPr lang="en-CA" b="1" dirty="0" smtClean="0"/>
              <a:t> </a:t>
            </a:r>
            <a:r>
              <a:rPr lang="en-CA" b="1" dirty="0" smtClean="0"/>
              <a:t>belong in one of two giant taxa called kingdoms. Animals form the kingdom </a:t>
            </a:r>
            <a:r>
              <a:rPr lang="en-CA" b="1" dirty="0" err="1" smtClean="0"/>
              <a:t>Animalia</a:t>
            </a:r>
            <a:r>
              <a:rPr lang="en-CA" b="1" dirty="0" smtClean="0"/>
              <a:t> and plants form the kingdom </a:t>
            </a:r>
            <a:r>
              <a:rPr lang="en-CA" b="1" dirty="0" err="1" smtClean="0"/>
              <a:t>Plantae</a:t>
            </a:r>
            <a:r>
              <a:rPr lang="en-CA" b="1" dirty="0" smtClean="0"/>
              <a:t>.  </a:t>
            </a:r>
            <a:endParaRPr lang="en-CA" dirty="0" smtClean="0"/>
          </a:p>
          <a:p>
            <a:pPr lvl="0"/>
            <a:r>
              <a:rPr lang="en-CA" b="1" dirty="0" smtClean="0"/>
              <a:t>All kingdoms can be placed into one of three Domains. </a:t>
            </a:r>
            <a:r>
              <a:rPr lang="en-CA" b="1" dirty="0" err="1" smtClean="0"/>
              <a:t>Eukaria</a:t>
            </a:r>
            <a:r>
              <a:rPr lang="en-CA" b="1" dirty="0" smtClean="0"/>
              <a:t>, Bacteria and </a:t>
            </a:r>
            <a:r>
              <a:rPr lang="en-CA" b="1" dirty="0" err="1" smtClean="0"/>
              <a:t>Archaea</a:t>
            </a:r>
            <a:r>
              <a:rPr lang="en-CA" b="1" dirty="0" smtClean="0"/>
              <a:t> 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5058" name="Picture 2" descr="tax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31112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 descr="tax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8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A" b="1" dirty="0" smtClean="0"/>
              <a:t>The Linnaean classification system looks like this:</a:t>
            </a:r>
            <a:endParaRPr lang="en-CA" dirty="0" smtClean="0"/>
          </a:p>
          <a:p>
            <a:r>
              <a:rPr lang="en-CA" b="1" dirty="0" smtClean="0"/>
              <a:t>Domain</a:t>
            </a:r>
            <a:endParaRPr lang="en-CA" dirty="0" smtClean="0"/>
          </a:p>
          <a:p>
            <a:r>
              <a:rPr lang="en-CA" b="1" dirty="0" smtClean="0"/>
              <a:t>Kingdom</a:t>
            </a:r>
            <a:endParaRPr lang="en-CA" dirty="0" smtClean="0"/>
          </a:p>
          <a:p>
            <a:r>
              <a:rPr lang="en-CA" b="1" dirty="0" smtClean="0"/>
              <a:t>    Phylum</a:t>
            </a:r>
            <a:endParaRPr lang="en-CA" dirty="0" smtClean="0"/>
          </a:p>
          <a:p>
            <a:r>
              <a:rPr lang="en-CA" b="1" dirty="0" smtClean="0"/>
              <a:t>       Class</a:t>
            </a:r>
            <a:endParaRPr lang="en-CA" dirty="0" smtClean="0"/>
          </a:p>
          <a:p>
            <a:r>
              <a:rPr lang="en-CA" b="1" dirty="0" smtClean="0"/>
              <a:t>          Order</a:t>
            </a:r>
            <a:endParaRPr lang="en-CA" dirty="0" smtClean="0"/>
          </a:p>
          <a:p>
            <a:r>
              <a:rPr lang="en-CA" b="1" dirty="0" smtClean="0"/>
              <a:t>		 Family</a:t>
            </a:r>
            <a:endParaRPr lang="en-CA" dirty="0" smtClean="0"/>
          </a:p>
          <a:p>
            <a:r>
              <a:rPr lang="en-CA" b="1" dirty="0" smtClean="0"/>
              <a:t>		    Genus </a:t>
            </a:r>
            <a:endParaRPr lang="en-CA" dirty="0" smtClean="0"/>
          </a:p>
          <a:p>
            <a:r>
              <a:rPr lang="en-CA" b="1" dirty="0" smtClean="0"/>
              <a:t>		       Species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CA" b="1" u="sng" dirty="0" smtClean="0"/>
              <a:t>A Way To Remember</a:t>
            </a:r>
            <a:endParaRPr lang="en-CA" dirty="0" smtClean="0"/>
          </a:p>
          <a:p>
            <a:r>
              <a:rPr lang="en-CA" b="1" dirty="0" smtClean="0"/>
              <a:t>Dumb                 Domain</a:t>
            </a:r>
            <a:endParaRPr lang="en-CA" dirty="0" smtClean="0"/>
          </a:p>
          <a:p>
            <a:r>
              <a:rPr lang="en-CA" b="1" dirty="0" smtClean="0"/>
              <a:t>Kings                  Kingdom</a:t>
            </a:r>
            <a:endParaRPr lang="en-CA" dirty="0" smtClean="0"/>
          </a:p>
          <a:p>
            <a:r>
              <a:rPr lang="en-CA" b="1" dirty="0" smtClean="0"/>
              <a:t>Play                    Phylum</a:t>
            </a:r>
            <a:endParaRPr lang="en-CA" dirty="0" smtClean="0"/>
          </a:p>
          <a:p>
            <a:r>
              <a:rPr lang="en-CA" b="1" dirty="0" smtClean="0"/>
              <a:t>Chess                 Class</a:t>
            </a:r>
            <a:endParaRPr lang="en-CA" dirty="0" smtClean="0"/>
          </a:p>
          <a:p>
            <a:r>
              <a:rPr lang="en-CA" b="1" dirty="0" smtClean="0"/>
              <a:t>On                      Order</a:t>
            </a:r>
            <a:endParaRPr lang="en-CA" dirty="0" smtClean="0"/>
          </a:p>
          <a:p>
            <a:r>
              <a:rPr lang="en-CA" b="1" dirty="0" smtClean="0"/>
              <a:t>Funny                Family</a:t>
            </a:r>
            <a:endParaRPr lang="en-CA" dirty="0" smtClean="0"/>
          </a:p>
          <a:p>
            <a:r>
              <a:rPr lang="en-CA" b="1" dirty="0" smtClean="0"/>
              <a:t>Glass                  Genus</a:t>
            </a:r>
            <a:endParaRPr lang="en-CA" dirty="0" smtClean="0"/>
          </a:p>
          <a:p>
            <a:r>
              <a:rPr lang="en-CA" b="1" dirty="0" smtClean="0"/>
              <a:t>Squares             Species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hockey fans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b="1" smtClean="0"/>
              <a:t>D</a:t>
            </a:r>
            <a:r>
              <a:rPr lang="en-CA" sz="3200" smtClean="0"/>
              <a:t>on’t					</a:t>
            </a:r>
            <a:endParaRPr lang="en-CA" sz="3200" b="1" dirty="0" smtClean="0"/>
          </a:p>
          <a:p>
            <a:r>
              <a:rPr lang="en-CA" sz="3200" b="1" dirty="0" smtClean="0"/>
              <a:t>K</a:t>
            </a:r>
            <a:r>
              <a:rPr lang="en-CA" dirty="0" smtClean="0"/>
              <a:t>ings</a:t>
            </a:r>
          </a:p>
          <a:p>
            <a:r>
              <a:rPr lang="en-CA" sz="3200" b="1" dirty="0" smtClean="0"/>
              <a:t>P</a:t>
            </a:r>
            <a:r>
              <a:rPr lang="en-CA" dirty="0" smtClean="0"/>
              <a:t>lay</a:t>
            </a:r>
          </a:p>
          <a:p>
            <a:r>
              <a:rPr lang="en-CA" sz="3200" b="1" dirty="0" smtClean="0"/>
              <a:t>C</a:t>
            </a:r>
            <a:r>
              <a:rPr lang="en-CA" dirty="0" smtClean="0"/>
              <a:t>algary</a:t>
            </a:r>
          </a:p>
          <a:p>
            <a:r>
              <a:rPr lang="en-CA" sz="3200" b="1" dirty="0" smtClean="0"/>
              <a:t>O</a:t>
            </a:r>
            <a:r>
              <a:rPr lang="en-CA" dirty="0" smtClean="0"/>
              <a:t>n</a:t>
            </a:r>
          </a:p>
          <a:p>
            <a:r>
              <a:rPr lang="en-CA" sz="3200" b="1" dirty="0" smtClean="0"/>
              <a:t>F</a:t>
            </a:r>
            <a:r>
              <a:rPr lang="en-CA" dirty="0" smtClean="0"/>
              <a:t>riday?</a:t>
            </a:r>
            <a:endParaRPr lang="en-CA" dirty="0"/>
          </a:p>
          <a:p>
            <a:r>
              <a:rPr lang="en-CA" sz="3200" b="1" dirty="0" smtClean="0"/>
              <a:t>G</a:t>
            </a:r>
            <a:r>
              <a:rPr lang="en-CA" dirty="0" smtClean="0"/>
              <a:t>retzky</a:t>
            </a:r>
            <a:endParaRPr lang="en-CA" dirty="0"/>
          </a:p>
          <a:p>
            <a:r>
              <a:rPr lang="en-CA" sz="3200" b="1" dirty="0" smtClean="0"/>
              <a:t>S</a:t>
            </a:r>
            <a:r>
              <a:rPr lang="en-CA" dirty="0" smtClean="0"/>
              <a:t>cores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92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u="sng" dirty="0" smtClean="0"/>
              <a:t>The Six Kingdom System </a:t>
            </a:r>
            <a:endParaRPr lang="en-CA" dirty="0" smtClean="0"/>
          </a:p>
          <a:p>
            <a:pPr lvl="0"/>
            <a:r>
              <a:rPr lang="en-CA" b="1" dirty="0" smtClean="0"/>
              <a:t>Linnaeus created his </a:t>
            </a:r>
            <a:r>
              <a:rPr lang="en-CA" b="1" dirty="0" err="1" smtClean="0"/>
              <a:t>taxa</a:t>
            </a:r>
            <a:r>
              <a:rPr lang="en-CA" b="1" dirty="0" smtClean="0"/>
              <a:t> in the 18</a:t>
            </a:r>
            <a:r>
              <a:rPr lang="en-CA" b="1" baseline="30000" dirty="0" smtClean="0"/>
              <a:t>th</a:t>
            </a:r>
            <a:r>
              <a:rPr lang="en-CA" b="1" dirty="0" smtClean="0"/>
              <a:t> century. However, his two kingdom system was not efficient enough to include all organisms.</a:t>
            </a:r>
            <a:endParaRPr lang="en-CA" dirty="0" smtClean="0"/>
          </a:p>
          <a:p>
            <a:r>
              <a:rPr lang="en-CA" b="1" dirty="0" smtClean="0"/>
              <a:t> </a:t>
            </a:r>
            <a:endParaRPr lang="en-CA" dirty="0" smtClean="0"/>
          </a:p>
          <a:p>
            <a:pPr lvl="0"/>
            <a:r>
              <a:rPr lang="en-CA" b="1" dirty="0" smtClean="0"/>
              <a:t>As a result of discoveries of new life forms and changing ideas, the most generally accepted classification system contains six kingdoms.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b="1" dirty="0" smtClean="0"/>
              <a:t>The six kingdoms are </a:t>
            </a:r>
            <a:endParaRPr lang="en-CA" dirty="0" smtClean="0"/>
          </a:p>
          <a:p>
            <a:pPr lvl="0"/>
            <a:r>
              <a:rPr lang="en-CA" b="1" dirty="0" smtClean="0"/>
              <a:t>Kingdom </a:t>
            </a:r>
            <a:r>
              <a:rPr lang="en-CA" b="1" dirty="0" err="1" smtClean="0"/>
              <a:t>Animalia</a:t>
            </a:r>
            <a:r>
              <a:rPr lang="en-CA" b="1" dirty="0" smtClean="0"/>
              <a:t> </a:t>
            </a:r>
            <a:endParaRPr lang="en-CA" dirty="0" smtClean="0"/>
          </a:p>
          <a:p>
            <a:pPr lvl="0"/>
            <a:r>
              <a:rPr lang="en-CA" b="1" dirty="0" smtClean="0"/>
              <a:t>Kingdom </a:t>
            </a:r>
            <a:r>
              <a:rPr lang="en-CA" b="1" dirty="0" err="1" smtClean="0"/>
              <a:t>Plantae</a:t>
            </a:r>
            <a:endParaRPr lang="en-CA" dirty="0" smtClean="0"/>
          </a:p>
          <a:p>
            <a:pPr lvl="0"/>
            <a:r>
              <a:rPr lang="en-CA" b="1" dirty="0" smtClean="0"/>
              <a:t> Kingdom Fungi</a:t>
            </a:r>
            <a:endParaRPr lang="en-CA" dirty="0" smtClean="0"/>
          </a:p>
          <a:p>
            <a:pPr lvl="0"/>
            <a:r>
              <a:rPr lang="en-CA" b="1" dirty="0" smtClean="0"/>
              <a:t> Kingdom </a:t>
            </a:r>
            <a:r>
              <a:rPr lang="en-CA" b="1" dirty="0" err="1" smtClean="0"/>
              <a:t>Protista</a:t>
            </a:r>
            <a:endParaRPr lang="en-CA" dirty="0" smtClean="0"/>
          </a:p>
          <a:p>
            <a:pPr lvl="0"/>
            <a:r>
              <a:rPr lang="en-CA" b="1" dirty="0" smtClean="0"/>
              <a:t> Kingdom </a:t>
            </a:r>
            <a:r>
              <a:rPr lang="en-CA" b="1" dirty="0" err="1" smtClean="0"/>
              <a:t>Eubacteria</a:t>
            </a:r>
            <a:endParaRPr lang="en-CA" dirty="0" smtClean="0"/>
          </a:p>
          <a:p>
            <a:pPr lvl="0"/>
            <a:r>
              <a:rPr lang="en-CA" b="1" dirty="0" smtClean="0"/>
              <a:t> Kingdom </a:t>
            </a:r>
            <a:r>
              <a:rPr lang="en-CA" b="1" dirty="0" err="1" smtClean="0"/>
              <a:t>Archaebacteria</a:t>
            </a:r>
            <a:r>
              <a:rPr lang="en-CA" b="1" dirty="0" smtClean="0"/>
              <a:t> 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4036" name="Picture 4" descr="https://uoitbio2013.files.wordpress.com/2013/02/tax21.jpg?w=627&amp;h=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5582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en-CA" b="1" dirty="0" smtClean="0"/>
              <a:t>The Kingdoms </a:t>
            </a:r>
            <a:r>
              <a:rPr lang="en-CA" b="1" dirty="0" err="1" smtClean="0"/>
              <a:t>Eubacteria</a:t>
            </a:r>
            <a:r>
              <a:rPr lang="en-CA" b="1" dirty="0" smtClean="0"/>
              <a:t> and </a:t>
            </a:r>
            <a:r>
              <a:rPr lang="en-CA" b="1" dirty="0" err="1" smtClean="0"/>
              <a:t>Archaebacteria</a:t>
            </a:r>
            <a:r>
              <a:rPr lang="en-CA" b="1" dirty="0" smtClean="0"/>
              <a:t> contain all prokaryotes which are single celled organisms whose cells do not have a nucleus. (</a:t>
            </a:r>
            <a:r>
              <a:rPr lang="en-CA" b="1" dirty="0" err="1" smtClean="0"/>
              <a:t>ie</a:t>
            </a:r>
            <a:r>
              <a:rPr lang="en-CA" b="1" dirty="0" smtClean="0"/>
              <a:t>) Bacteria</a:t>
            </a:r>
          </a:p>
          <a:p>
            <a:pPr lvl="0"/>
            <a:endParaRPr lang="en-CA" b="1" dirty="0"/>
          </a:p>
          <a:p>
            <a:pPr lvl="0"/>
            <a:r>
              <a:rPr lang="en-CA" b="1" dirty="0" smtClean="0">
                <a:hlinkClick r:id="rId2"/>
              </a:rPr>
              <a:t>Eubacteria video</a:t>
            </a:r>
            <a:endParaRPr lang="en-CA" b="1" dirty="0" smtClean="0"/>
          </a:p>
          <a:p>
            <a:pPr lvl="0"/>
            <a:r>
              <a:rPr lang="en-CA" b="1" dirty="0" err="1" smtClean="0"/>
              <a:t>Archaebacteria</a:t>
            </a:r>
            <a:r>
              <a:rPr lang="en-CA" b="1" dirty="0" smtClean="0"/>
              <a:t> </a:t>
            </a:r>
            <a:r>
              <a:rPr lang="en-CA" b="1" dirty="0" smtClean="0">
                <a:hlinkClick r:id="rId3"/>
              </a:rPr>
              <a:t>video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059086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b="1" dirty="0" smtClean="0"/>
              <a:t>After naming organisms, Linnaeus grouped them together according to the body structures they shared.</a:t>
            </a:r>
          </a:p>
          <a:p>
            <a:r>
              <a:rPr lang="en-CA" b="1" dirty="0" smtClean="0"/>
              <a:t>Organisms that shared important characteristics were classified in the same group. These groups are called </a:t>
            </a:r>
            <a:r>
              <a:rPr lang="en-CA" b="1" dirty="0" err="1" smtClean="0"/>
              <a:t>taxa</a:t>
            </a:r>
            <a:r>
              <a:rPr lang="en-CA" b="1" dirty="0" smtClean="0"/>
              <a:t> (singular: </a:t>
            </a:r>
            <a:r>
              <a:rPr lang="en-CA" b="1" dirty="0" err="1" smtClean="0"/>
              <a:t>taxon</a:t>
            </a:r>
            <a:r>
              <a:rPr lang="en-CA" b="1" dirty="0" smtClean="0"/>
              <a:t>).</a:t>
            </a:r>
            <a:endParaRPr lang="en-CA" dirty="0" smtClean="0"/>
          </a:p>
          <a:p>
            <a:pPr lvl="0"/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699516"/>
            <a:ext cx="8229600" cy="1399032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72000"/>
          </a:xfrm>
        </p:spPr>
        <p:txBody>
          <a:bodyPr/>
          <a:lstStyle/>
          <a:p>
            <a:pPr lvl="0"/>
            <a:r>
              <a:rPr lang="en-CA" b="1" dirty="0" smtClean="0"/>
              <a:t>The Kingdom </a:t>
            </a:r>
            <a:r>
              <a:rPr lang="en-CA" b="1" dirty="0" err="1" smtClean="0"/>
              <a:t>Protista</a:t>
            </a:r>
            <a:r>
              <a:rPr lang="en-CA" b="1" dirty="0" smtClean="0"/>
              <a:t> contain all the single celled eukaryotes organisms. These organisms differ from prokaryotes because they possess a nucleus and membrane bound organelles. </a:t>
            </a:r>
          </a:p>
          <a:p>
            <a:pPr lvl="0"/>
            <a:endParaRPr lang="en-CA" b="1" dirty="0"/>
          </a:p>
          <a:p>
            <a:pPr lvl="0"/>
            <a:r>
              <a:rPr lang="en-CA" b="1" dirty="0" smtClean="0">
                <a:hlinkClick r:id="rId2"/>
              </a:rPr>
              <a:t>Video</a:t>
            </a:r>
            <a:endParaRPr lang="en-CA" dirty="0" smtClean="0"/>
          </a:p>
          <a:p>
            <a:pPr algn="ctr"/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7573"/>
            <a:ext cx="5501487" cy="41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pPr lvl="0"/>
            <a:r>
              <a:rPr lang="en-CA" b="1" dirty="0" smtClean="0"/>
              <a:t>Members of the Kingdom Fungi build cell walls that do not contain cellulose. Fungi are heterotrophic. (do not carry on photosynthesis) </a:t>
            </a:r>
          </a:p>
          <a:p>
            <a:pPr lvl="0"/>
            <a:endParaRPr lang="en-CA" b="1" dirty="0"/>
          </a:p>
          <a:p>
            <a:pPr lvl="0"/>
            <a:r>
              <a:rPr lang="en-CA" b="1" dirty="0" smtClean="0">
                <a:hlinkClick r:id="rId2"/>
              </a:rPr>
              <a:t>video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5811379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</p:spPr>
        <p:txBody>
          <a:bodyPr/>
          <a:lstStyle/>
          <a:p>
            <a:pPr lvl="0"/>
            <a:r>
              <a:rPr lang="en-CA" b="1" dirty="0" smtClean="0"/>
              <a:t>Members of the Kingdom Plantae are multicellular, have cell walls that contain cellulose, and are autotrophic (carry on photosynthesis using chlorophyll).</a:t>
            </a:r>
          </a:p>
          <a:p>
            <a:pPr lvl="0"/>
            <a:endParaRPr lang="en-CA" b="1" dirty="0"/>
          </a:p>
          <a:p>
            <a:pPr lvl="0"/>
            <a:r>
              <a:rPr lang="en-CA" b="1" dirty="0" smtClean="0">
                <a:hlinkClick r:id="rId2"/>
              </a:rPr>
              <a:t>video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5995987" cy="336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 lvl="0"/>
            <a:r>
              <a:rPr lang="en-CA" b="1" dirty="0" smtClean="0"/>
              <a:t>The members of the Kingdom </a:t>
            </a:r>
            <a:r>
              <a:rPr lang="en-CA" b="1" dirty="0" err="1" smtClean="0"/>
              <a:t>Animalia</a:t>
            </a:r>
            <a:r>
              <a:rPr lang="en-CA" b="1" dirty="0" smtClean="0"/>
              <a:t> are </a:t>
            </a:r>
            <a:r>
              <a:rPr lang="en-CA" b="1" dirty="0" err="1" smtClean="0"/>
              <a:t>multicellular</a:t>
            </a:r>
            <a:r>
              <a:rPr lang="en-CA" b="1" dirty="0" smtClean="0"/>
              <a:t>, heterotrophic, and have cells with a cell membrane and lack a cell wall.</a:t>
            </a:r>
            <a:endParaRPr lang="en-CA" dirty="0" smtClean="0"/>
          </a:p>
          <a:p>
            <a:r>
              <a:rPr lang="en-CA" b="1" dirty="0" smtClean="0"/>
              <a:t> </a:t>
            </a:r>
            <a:endParaRPr lang="en-CA" dirty="0" smtClean="0"/>
          </a:p>
          <a:p>
            <a:r>
              <a:rPr lang="en-CA" dirty="0" smtClean="0">
                <a:hlinkClick r:id="rId2"/>
              </a:rPr>
              <a:t>Video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5131271" cy="38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lnSpcReduction="10000"/>
          </a:bodyPr>
          <a:lstStyle/>
          <a:p>
            <a:r>
              <a:rPr lang="en-CA" b="1" u="sng" dirty="0" smtClean="0"/>
              <a:t>Questions</a:t>
            </a:r>
            <a:endParaRPr lang="en-CA" dirty="0" smtClean="0"/>
          </a:p>
          <a:p>
            <a:pPr lvl="0"/>
            <a:r>
              <a:rPr lang="en-CA" b="1" dirty="0" smtClean="0"/>
              <a:t>What is a trait shared by all members of the order carnivore?</a:t>
            </a:r>
            <a:endParaRPr lang="en-CA" dirty="0" smtClean="0"/>
          </a:p>
          <a:p>
            <a:pPr lvl="0"/>
            <a:r>
              <a:rPr lang="en-CA" b="1" dirty="0" smtClean="0"/>
              <a:t>Which traits are shared by members of the class </a:t>
            </a:r>
            <a:r>
              <a:rPr lang="en-CA" b="1" dirty="0" err="1" smtClean="0"/>
              <a:t>mammalia</a:t>
            </a:r>
            <a:r>
              <a:rPr lang="en-CA" b="1" dirty="0" smtClean="0"/>
              <a:t> ?</a:t>
            </a:r>
            <a:endParaRPr lang="en-CA" dirty="0" smtClean="0"/>
          </a:p>
          <a:p>
            <a:pPr lvl="0"/>
            <a:r>
              <a:rPr lang="en-CA" b="1" dirty="0" smtClean="0"/>
              <a:t>Which traits are common to all members of the genus </a:t>
            </a:r>
            <a:r>
              <a:rPr lang="en-CA" b="1" dirty="0" err="1" smtClean="0"/>
              <a:t>felis</a:t>
            </a:r>
            <a:r>
              <a:rPr lang="en-CA" b="1" dirty="0" smtClean="0"/>
              <a:t>?</a:t>
            </a:r>
            <a:endParaRPr lang="en-CA" dirty="0" smtClean="0"/>
          </a:p>
          <a:p>
            <a:pPr lvl="0"/>
            <a:r>
              <a:rPr lang="en-CA" b="1" dirty="0" smtClean="0"/>
              <a:t>Make a Venn diagram for prokaryotic cells and eukaryotic cells.</a:t>
            </a:r>
            <a:endParaRPr lang="en-CA" dirty="0" smtClean="0"/>
          </a:p>
          <a:p>
            <a:pPr lvl="0"/>
            <a:r>
              <a:rPr lang="en-CA" b="1" dirty="0" smtClean="0"/>
              <a:t>Which </a:t>
            </a:r>
            <a:r>
              <a:rPr lang="en-CA" b="1" dirty="0" err="1" smtClean="0"/>
              <a:t>taxon</a:t>
            </a:r>
            <a:r>
              <a:rPr lang="en-CA" b="1" dirty="0" smtClean="0"/>
              <a:t> can breed with each other?</a:t>
            </a:r>
            <a:endParaRPr lang="en-CA" dirty="0" smtClean="0"/>
          </a:p>
          <a:p>
            <a:pPr lvl="0"/>
            <a:r>
              <a:rPr lang="en-CA" b="1" dirty="0" smtClean="0"/>
              <a:t>Make a classification system for a house cat, a bear, and a human.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 descr="https://uoitbio2013.files.wordpress.com/2013/02/tax16.jpg?w=627&amp;h=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86602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99032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17" y="1916832"/>
            <a:ext cx="8229600" cy="6122152"/>
          </a:xfrm>
        </p:spPr>
        <p:txBody>
          <a:bodyPr>
            <a:normAutofit/>
          </a:bodyPr>
          <a:lstStyle/>
          <a:p>
            <a:pPr lvl="0"/>
            <a:r>
              <a:rPr lang="en-CA" b="1" dirty="0" smtClean="0"/>
              <a:t>The </a:t>
            </a:r>
            <a:r>
              <a:rPr lang="en-CA" b="1" u="sng" dirty="0" smtClean="0"/>
              <a:t>smallest</a:t>
            </a:r>
            <a:r>
              <a:rPr lang="en-CA" b="1" dirty="0" smtClean="0"/>
              <a:t> </a:t>
            </a:r>
            <a:r>
              <a:rPr lang="en-CA" b="1" dirty="0" err="1" smtClean="0"/>
              <a:t>taxon</a:t>
            </a:r>
            <a:r>
              <a:rPr lang="en-CA" b="1" dirty="0" smtClean="0"/>
              <a:t> is the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en-CA" b="1" dirty="0" smtClean="0"/>
              <a:t>, which is defined as a population of organisms that share similar characteristics and </a:t>
            </a:r>
            <a:r>
              <a:rPr lang="en-CA" b="1" u="sng" dirty="0" smtClean="0"/>
              <a:t>can breed</a:t>
            </a:r>
            <a:r>
              <a:rPr lang="en-CA" b="1" dirty="0" smtClean="0"/>
              <a:t> with each other.</a:t>
            </a:r>
            <a:endParaRPr lang="en-CA" dirty="0" smtClean="0"/>
          </a:p>
          <a:p>
            <a:pPr lvl="0"/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Genus</a:t>
            </a:r>
            <a:r>
              <a:rPr lang="en-CA" b="1" dirty="0" smtClean="0"/>
              <a:t> is the next largest </a:t>
            </a:r>
            <a:r>
              <a:rPr lang="en-CA" b="1" dirty="0" err="1" smtClean="0"/>
              <a:t>taxon</a:t>
            </a:r>
            <a:r>
              <a:rPr lang="en-CA" b="1" dirty="0" smtClean="0"/>
              <a:t>. All the various species within the same genus have many common characteristics.</a:t>
            </a:r>
          </a:p>
          <a:p>
            <a:pPr lvl="0"/>
            <a:r>
              <a:rPr lang="en-CA" b="1" dirty="0" smtClean="0"/>
              <a:t>  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r>
              <a:rPr lang="en-CA" b="1" dirty="0" smtClean="0"/>
              <a:t>(</a:t>
            </a:r>
            <a:r>
              <a:rPr lang="en-CA" b="1" dirty="0" err="1" smtClean="0"/>
              <a:t>ie</a:t>
            </a:r>
            <a:r>
              <a:rPr lang="en-CA" b="1" dirty="0" smtClean="0"/>
              <a:t>) The common housecat is named </a:t>
            </a:r>
            <a:r>
              <a:rPr lang="en-CA" b="1" dirty="0" err="1" smtClean="0"/>
              <a:t>Felis</a:t>
            </a:r>
            <a:r>
              <a:rPr lang="en-CA" b="1" dirty="0" smtClean="0"/>
              <a:t> </a:t>
            </a:r>
            <a:r>
              <a:rPr lang="en-CA" b="1" dirty="0" err="1" smtClean="0"/>
              <a:t>domesticus</a:t>
            </a:r>
            <a:r>
              <a:rPr lang="en-CA" b="1" dirty="0" smtClean="0"/>
              <a:t>. The genus to which the housecat </a:t>
            </a:r>
            <a:r>
              <a:rPr lang="en-CA" b="1" dirty="0" smtClean="0"/>
              <a:t>belongs, contains </a:t>
            </a:r>
            <a:r>
              <a:rPr lang="en-CA" b="1" dirty="0" smtClean="0"/>
              <a:t>other species, such as a cougar</a:t>
            </a:r>
            <a:r>
              <a:rPr lang="en-CA" b="1" dirty="0" smtClean="0"/>
              <a:t>, </a:t>
            </a:r>
            <a:r>
              <a:rPr lang="en-CA" b="1" dirty="0" err="1" smtClean="0"/>
              <a:t>Felis</a:t>
            </a:r>
            <a:r>
              <a:rPr lang="en-CA" b="1" dirty="0" smtClean="0"/>
              <a:t> </a:t>
            </a:r>
            <a:r>
              <a:rPr lang="en-CA" b="1" dirty="0" err="1" smtClean="0"/>
              <a:t>concolor</a:t>
            </a:r>
            <a:r>
              <a:rPr lang="en-CA" b="1" dirty="0" smtClean="0"/>
              <a:t>. All members of the genus </a:t>
            </a:r>
            <a:r>
              <a:rPr lang="en-CA" b="1" dirty="0" err="1" smtClean="0"/>
              <a:t>Felis</a:t>
            </a:r>
            <a:r>
              <a:rPr lang="en-CA" b="1" dirty="0" smtClean="0"/>
              <a:t> all have similar teeth, feet, and claws.</a:t>
            </a:r>
            <a:endParaRPr lang="en-CA" dirty="0"/>
          </a:p>
        </p:txBody>
      </p:sp>
      <p:sp>
        <p:nvSpPr>
          <p:cNvPr id="47106" name="AutoShape 2" descr="data:image/jpeg;base64,/9j/4AAQSkZJRgABAQAAAQABAAD/2wCEAAkGBxMSEhUTExMVFRUVFxUVGBgYFxgXGBgVFxcWFhgXGBcdICghGBolGxcXITEhJSkrLi4uFx8zODMtNygtLisBCgoKDg0OGxAQGi0lHyUtLS0tLS0tLS0tLS0tLS0tLS0tLS0tLS0tLS0tLS0tLS0tLS0tLS0tLS0tLS0tLS0tLf/AABEIALMBGQMBIgACEQEDEQH/xAAcAAABBQEBAQAAAAAAAAAAAAAAAQIEBQYDBwj/xABEEAABAwIDBAgEAwQIBgMAAAABAAIRAyEEEjEFQVFhBhMicYGRofAyscHRB1LhFCNC8RUzU2JygqLCFkODkrLSJDRj/8QAGQEAAwEBAQAAAAAAAAAAAAAAAAECAwQF/8QAJREBAQACAgICAQQDAAAAAAAAAAECESExAxJBUTIEEyJhcYGx/9oADAMBAAIRAxEAPwD3FCEIAQhCAEIQgBCEIAQhCAEIQgBCEIAQhCAEIQgBIHA71VdJMeaVLs/E6wPAbysbSxFRpnO4E6Gb84klZ5eWY3TbDw5Z47ekIWQ2P0uE9XXIBmA7/wBrfLktax4cAQQQbgi4PiqxymXTPLC43VOQhCpIQhCAEIQgBCFl+mPSYYcdVTP71wOgnKLX77jzSysk3VY43K6jr0j6Stonq2GX2nS3LvWaqbRruIcHunX4gPQLOYZ5qOLiZM3vv7/sTqtTg8OMugjj+q5cs8q78PDjjGv6P7S6+kC7422d91ZrL9HP3dYtGj2k+OvvvWoW/jy9sduTz+P0z1AhCFoxCEIQAhCEAIQhACEIQAhCEAIQhACEIQAhCEAIQhAZ7pUJNMHS8qhq0gWnhwtP6eKvelkjI7/EFkc3avvuBoPE+9y5c8d516XiuvFP9/8AULG4dov2v9JjuhSujvSSphXZTmqUt4jtN5j2efKTUoOIkmOA09NY71n9sUBYOJ7yJHlPvgiSy7LLWU1XsWBxjKzA+mZafcEbipC8c6J9JXYaoWudLbZhxHGOPdG/jff7R6WNpkAMLszWuaZgEO0Omn68FvjnK4s/Hca0iF57i+meJc/q2U20nOByk9sRBJcXcABMR6rH7R6Q16jWziHkuLZ7TspMxlDRbQeYVbiPWvckLxXC7YxbAzqsTUc15LA3NMOadBwBA1V5R2xiOw11cukBpdfLDycwG8nTW+miPaH6VuukG1xh6TnWLoMDnxK8gpV316hqOJJmXW+KbiZ3QbCd+m9TOm21HVHuptb2KcAC5GUfxOG/tDTfB4wqnBYo5gIMWtYTxJJt381jld10+LDUazA4Yk/b+VlIxdV1MaW7vr9lAwuKYd/gAQfPTyKK2Ia42m3P7aqbI3x3a0GwcQTWpmd5HmFuF5/0X7VZpG4gDjrJPkF6AtPDNSuf9X+c/wABCELVyhCbnHEeaM44jzQDkJuccR5ozjiPNAOQm5xxHmjOOI80A5CbnHEeaM44jzQDkJuccR5ozjiPNAOQm5xxHmjOOI80A5CbnHEeaM44jzQDkJuccR5ozjiPNAOQm5xxHmjOOI80BU9KaU0CfykE92nzhYmlVEzoee7f5r0TaLQ+lUaCJLHATxi3rC8yrPHVhxIDiJ1HudVjnqXbt/TXeFxScVi2wQ1xnjqs5iarqj8rnE7ju197wpLqxPZZ8TtDb6297k7B4aq3+tqAAaudYnuMaeKm3bTUinxOFDHSJkiLbvcq6xPWPoU3tIYadsx0ymSQByiDbeoW2NqMp3YOuJBB1IAvBBkEb7SqDaeJqZDkccgPwWytMlx0/hJg24nSFOmeVXW0MaTXo9WcwALnEmf6y7RO8nhxPFQdtUnCo3K7MOrDoFmyKgcDO8mYj7qm2pXjqXTmgMgRElrWAkxqItHFWNHFVKzJhrpDWzuNUQQROoALTzA3LWMadjdpZAKcwaT2uJbLYHamToAexuvHJX+C2hTcHOqGDIcI+HNZosN+niTxWM6WUSKjIByZA7MJJIaIgnkBv3XvdR8FiTTYXA84F5y9kR/1HMd/lKLNiXTX4zCnMWB7HE3PaicznADwygacU2tReA2QdLkad2aQIWbwVJzzna50mCRMQ6Zkndfu15rQ4PaTmjLV6tzYy/xzvtYQQo01xunPD41wdkDi4RqNB3mVcbOLXb53eKfSwtCo0hmvDUk+AsLqE7Aub2PhdrcQDzPIeqPVtjnLw23Qof8Ayi2LCk54PPMxvhYlbxZDoNhmtLnTJawMm2jjP+1a7MOK18c4cfny3mVCTMOKMw4q2KqIQnEJIQCISwiEAiEsJIQAhCEAIRCWEAiEsIhAIhKQkQAhCEAIQhAK1YPpVhGl5vcEmNxv87reNXnfSqqW13jfrv1iQeOk8Vn5Oo38GVxu447MpsYDUdBy7pMx3QfRV1XaBxVQxDaY0gyTxEaEd8blxcCWAuc7WwnKOdzE+CKNT+ER/O44rO3Ub27uzHYSiy8EQNbc90X896pq2GJeS34C1wJGkn4f80m26RyV9Uoki404ceGqXqpoPIaczZkC8gGxjju92nHss2QxeAL4a0kGmC6bHtjdbSdfBd8PtRraLQ5jWlpIIi3YLi4nncX7lM6EtzNrVDqXA+IBHn91yrbPApuYW3JJB4Xi3G3zV286ZycbV+Oq1XYhrJJzhsnc4ajwgCfFPZgQ4mnIkOkidMzzM8L38FY7N2fkq06gktALQZ0NnH0kKLtTA5McwNFq0yN0b/kU5eSsPpUXU8rA1xAExclxJguI47uXztmuI1ETy04681J2lQJPZvAGaL3ED04/aFHZ2W3IAsBeR4W1U1UqI+nkqtqNqEOF7nXefT6q4xWMeYcRmzXmSY8rNVPUkOsdYPZuPsu1CuQ3K4y0xckam4nlons3oP4dYnN1gAt2XfMC25bZecfh1ictdzD/ABN3ecr0YFa4dOfydlQhCpDkhIlQBCEIQAkSoTBEJYQgEQhCAEIQgEhEJUIAhEIQgEhEJUx1ThdAO0XnfSyvmruaSAN55cFvnyR9F5t0yZkqGLZo8fd/JZeTpr4u1PjCagzkWbZovA/xJuCOWZ3m0CLHvhV+K2nUYRRosD3m+vNd8Dsqs+9asRcS1oAG7eYWPw3+U/a+2WUg1gaatR/wtaSXQNTO4W9FSYfpo+lUDHUaZEwQ0w69jxE/NXmPwzaVei5vw1KNSi13/wCliQd0lvyWAquq0jXwwZTJrvbL3Uw6o0NcXAU3m7AZvFzAV4477Z55a6ep4DZVJ2HfVwshtQuc5mjmujtNy7ne96z+NNwIm8ybTuk7zb5qy6NbRFDG0sPIivRIeJ/5jBLTHEtzA8YHBM6Q4XLVtvLoG6JWd4ay7VODqG4E3398jnG4e76HbYGGo03hofiS2GTo23aeY3CRpxAVRs6k01RPsan3Kd0u241m0WsPwdQ1s3MF7iTbuDU5NlldMXjcRiw2jUxDwWYnM6mQaebK0gSWtuwEkRMTFtCtDss1+2w/vsrW1Gk/HkcY1NjB7voqX/hxjaufrqQpzIgy48G5dSeS2ODrCg2pWeMhe1tOkw2cKTN5buLnGw7lplr4ZYW/LOV9p5LPZUbbRwJA5z+u5T24unUYAwhx4yZ+qnvxAq2LRB47uO5Zva+yKlJ4fRHxboiRbmd86qeK01Y3f4fvmuBckDXl9rei9XYvIvwwqk1CH0y0jedI5L1thWvjnDDy3l0QhCtm4yiUiJQDkJspUA5CSUSgFRKRCAVCEIAhIlSoBqEqa50JgqaXrnnJ004rvSopbPTnEoyDcuxbysmNU7PTg/ksL0/wtmlolxJA4Axx4LfPAEqg22MwNpi+75FTlzF4XVea9HejTmPLnOkm+n3vCsNo0XUyRmdoYI37wOSt8PtSm0GbOGoIg+WqrMVtpjwWkHWJaJjgTyXNby6pP6UlLHuDXU6zOtouNxo4EaFh/hPDfZWGHwbXwaeMy3t11EOeBp8YhRazGE3e7jMETGgE314hcqlLJfnum24bvcq5lNIuCv21gG4SvSqsrGtVBkv0E7o8JV3VxBrEOJ/hHmblUuIpVKztZDZN9LaFLgsb1fZe6/E6nv8Ae9Rnd9dtPHjrvpNrUnMhwNx6hVODe04zPWDagIA7WmW4jTd9FK2jtVoae1E6HX5aKFs/ZjnjMP8AEOBnVGFuP5DPHf4tRV2g2nbDUaNKY7TGDNv9VTuzPqTVff8AvEk62g+fK6fhqkHK65E21JiOH04qwbgutFg4A8WkeRIkaK7kiYH4TC02hpLhl4A6nhb33K4eKb4d9Vm6+xQAYqF3Ivt5bvRRcH1rQWEuvpMgEqdr9XoXRfKXOcwWBEmB6arc0jZYboXhsjDIvxlbajounx9OPy/kkBCQIWjNwlKmkpJSB6JTZSygHShNlLKAdKJTZRKAdKJTZTS6UA8uQHJ1HDTqrBtEDcgIGQrg924681OxTYFlEp05MkKdqkOpNJ19FI3XXSwCiVat4QZXPlQ6+Niw9+KMRiRxVTjq5iWuE7ju8fuls5EitiSJv74p1OgCwugTBvM/yVFicYSRrIiYuFdNxYZSAef/ACP0U2nphtr7La8lwneHQYlctn02MFmjxEHvJKnbQxEPLhZpPn5/ounVCqJG78t4PfxXPZvmOqXXFNbSa8XiDwkj0soGI2XTMgNq/wCV4I8i5Sy11PdI43cfM29E6q8EafT5JWfRqzZmCa2p2qvY7QIfTc0zYjtREAKv6YdHHUQcTSc1zJlwc2S0W3/l+Sv6NWDvEcyQuG09udktbLpkWbY7iOEblXj72Mt/DC5jiKlOlSIGZ0GAHGIBnkNVujsSnRodU0PJF8zeyXOtPa3cFjej+Gq4es+oKZAcYtqBMx3cuS2dLaBfq1wsNd6vKTWoXtcruo2EodXIaGskzYFzjPE6SrKgIGpP/aq17yNSQ3huRTquqHKLDmJHvmsp/a7/AEfiKpJhvnFiPUH0XSjgw3tON+en2XU0W0xJmQqbaGMLpDILd/Hx4/NXIi1tejNQme0PCPTithQNl570QLtJLhzk+F9f5Lf4TRdPj6cnk/JKCVNSyrZosolNlLKAdKWUyUspA6USmylnimCymueuooyFV4rEdUe0JHils5Np43LrnGugCq6W16bjEwfNcqlbUTHdp5KLlpUxaLDYsOEiEVMWAslSxbmugHyKk/t5m5UXNfotcTtAJaNfmqGrihKm0KvZkGVGOW6u48LKpiDyhcKta3NVjqru/usnCqQPhA5n7LTaNImNxUTLT9wqNmKu4dqZsL+/mrDEkl2s+Cl4DY83mGevODceBUzdqrqRG2dgcxD3O7IuAQPKTu7l02hUBvAHDQkemi6Y/HgO6sAG0AzHgRF9NxWbxOMLHX934k/RLK/B4z5cNr1C0TlnhFvGeKqMBjKtA2bLL2mdee4d1yrp+La+dOVwSqvEZm31HvgsPb1rfXtFzS2/SqdiwdvBXCqG6tKyW0cG/wCNkwSJiJPKVpdnUzkB5LTW5tO9XSazFAa+wpIq0n2AA9JVDtDGMp/E79VncX0ggkNBt8/cokpWxvHMpNva/FVuL2o0W0HNY7D7be45XmLfzKbtXHNLbTr9T9B6o9bs/ea217HZhrOtuSkl5A7KwOHfVJzscbbvqrHD9IHaEXmHCPUe9ydw+hM/tLxuNcH9sy0/y0SUtoieyASNQZmORG6d91U4oPquIuWuuOIPI712w2ByC5147jxnduRxC5r0foW9pk6Zp4WW/wAM2AvNugNbtETYcjrz5+K9JpFdGHTlzv8AJ2lEpsolWhGlErnnQHoDpKVDWE7ipIwR32S2EUuT6jRluntww/MD80tLA8XgqLkqRBZtVsQbd+qotv7aDW30mFoMfsJjwTN1jNt9HXwSHEwYjX0WeVrXGRAbtF2cEXB03QrkYwm/Hmqehgi1skTAXNmO4NKyttayRbVXEkGU/rfZVNVx5bqHDnCKWMDtL8t6Wj2ty6+qsKWKEQs/SqO3iFYUHwLwnjNFlylViN2b3xTmtMXBjhYri6ty+Ss9lUy6JbHrPhotZyzt0j4bZ03Bgc/f8lYda9jerDcw0Bmwtv5KViCGwGsk91h5C6j1X1TMgjmI3T5j33O3Se2N2htN1N8OpEZjETI8RBi64VqjagNh9vFWvSrCF7JPaM2MXAsY5i0rB4etUYYkEDxPysovMXjwsXtfTJLWgrph8TnBDgGnhquX7c5w587ei54UnN87enMrGxvE6lQh19PfvxU8NAEKPQPEaKQHAe9VOrFblQ8ThWuM5QT6qJX2ZTAAyjyU+vVA0gSqnH1DBLXS6DHqNES3YsQ6+yaRdNhbjr7smVtl03Oy8vlp8yufWwAXhxIgW09TZcxtemCZDmjjEgEb7ExuWstZcLHAbObTKZjNm082f3x99yjt2lTdEPafGD7+yecQL6uB0i/vwlHJ8JBqtAywJ9e8KDVxcf3gdw9+vnpfoQeE7xy8Zv6KMSA6+aJ1vade8K5E27bf8PAIJA98OC9IpFYLoLRa1kgRzza843LcMrt4jzXRj05Mu0qUSuTawO9OzqiZ3A7Orvd+8qZWjUyrpu0sLRhmYF3E3JVD0vxT6WHLwCQLujcOK8vwW3RV6x7JJBAEndxjgspluNrhNvZ2441XkMxAp5O0YaHSDoCDoh2KLJJql4O+AAO9eF4jpPWpVwSSWluVwBWq2Zt6oWA5nZCLA2MeKVvAmLejG080tcQ431MFLU2mW3nQ77LIUMcKbcxd1knQWDe7jZWxqtdSLmkTlLo+izva9cNTT2jmAMqNtXHBo0meHFZHZu3AGdriBFtJ171H2vt1obZxjPGbgCND4qtbhdVZPxzHTCpdo4wMOYKNR2sDF7qJt2pNMnfuWfry02sK2Kzs0IVIzEFroFnBJgNoZmwTBbqFFxckl4MZdQq9S21Gz9qBzRmsVYtrzvsspTbLQ5pGkqRsfGF9ZtK9yBZEhWtdgMFVqmcuZvdP1WswOHFJuWQ08JkeqMftKlg6NolojhJi55rDbS6WBzS7LJNrXiOUT73KuukdtzUxB0Y5nPeT3KtxeKN5cQeXGN3HevOHbVeyajXQbkHd87+SuMB0odVaHOG+DPzHJTdnqNBtCtnYQCCb85Xn2MxIZUg7zH2Wj/pJja3VOmHjM1xmI5fVY3pYclWJgSDxE6hEnKt8LdtYG45LtTrNlUeFrS2SZ1gKwwnavwR6ntasq25Jjq+5q45rapA/WNB6pXETJzxD411XI0YB0B8T6JKbszu5cNp4iQWtGsNJO+d3gLwp9edH7cONXJMZs1rxfimDANcLWniCnUmspNysu7eeaqK2IqtOWTJ8Y89f1VzFFyGL2fkJabgmxiRPedygZS0giwJgxNj9PFafD1TVpubU1EQdCFQ7TYQSJgxrY3EfMXVz6K/aaaZgfvHdxgzx712pYOTmdDid8Eeai4fEjIA7eDwOiZTe9j25XSHaX+Ux90SDb0TovhHPpAGWxw4e+avG7HH53eaToZhXClJGt+5aMUO5Z3K/FXrH5inpYQt0c5dcjvzFWnUDijqB7CPbL7Gsfp1xFHO1zSAQ4EQdDPFeS4j8LK9Go6pSr02sJJykOMAmYsvac3IIz93l+qucIvPb5yx3Q95eXGs55G5lCofVWFDC4twDW4TEkNESKNSD6L37OUmY8/fgn32Jx08MZsPaj4DcHVa3+9kaf9ThC0Gy+ju0mteDQAzMLRmqU7d8Er1Ge/zQAPZKn1ivevI8N+HePeD1j6TJ1hznb5GgF1dYb8PHhpY/EtcDqC0n5lehimOHogM5DyCfJbebP/C4E/8A2yO5kx3S5Sm/hsyAH4qq8cmtH3XoOUpMh9ylyOGBb+FuDmc+Ink4D/aprPw+wQF2VXd9R30hbHqykyDiErscMf8A8D4VrcrKMDm95/3KtpdD+qqCoxoaGmY10716FkHH5rjiaRynKb7pBjxEhT61Xs8v23jnOEHiZ7y4T75LJYij1jnNOktIjiL2Wq6TbMx+Z7hhwQd9MHKTxjMSscKWNYCP2Z5MkyGu+RCvHX2Vd3Vy1hYQLabu6/C2nJN2XVLYcZILYPHjfgbqu/ZNoOaWuw1Uj/A7ThomUej+PJAFF4bpB7PzV6n2jd30tNrY1x6rI4TTteJLZnx+iodv7RNeqSJ3buHzV0OimKdeo5jBwzXA8J3LvV2FSpj+sk77BR7SL9LVXs6qYA0tvV9RrNAgER3qpdhQNL+iG4fl80v3Fftrg4jy92HDvSVMaIgfoFWGm7iudSkSIJt73I/chXx1I/pABlXKZe0T3+9VQu269zmyd9+EKUcKWklpieSq6ux3ky2PX7K8csWeWOS7w23WFwhsX+cW8wmmuDVJBBsI05nziFRN2TWB+GfEBScDgsQx4dl9RvVfx+0/y+l6a0CONu8fZV+16943gRzsF2pMqyCWjxO9K7ZuYyRfxPkp3jKv1ysVLqvZF/luVjsp7HubncNbt0mND7+in0Nlj8o8grnA4CNx+SXvBPHXoPRmswUwGukRvN/W60DTzWH2XSc0CAfEkq+w9Rw1IHvwUNF5k5+qOr5qLRq2+Ke5dc/M+X6I4TysSU/chC1jM+EAIQkDwE4BCEGa4pheUISAnvTXoQmIaAllCEjDnFMLihCVCNVKrsVUIFihChcVT6hOpKhV6Q9koQhSG7CsP8ITXbOpHVvqfuhCjJcMds2l/ZtTP6MpfkCVCziiDY9D+zHmfuuNXZVEaMHmfuhC0SifsFP8vqUHZ9P8vqfuhCKcPpbMpfk9T91IZsqj/Zj1QhKCpNHZNH+zHr91bYTYeHP/ACx5u+6EK8WeSezZNBulJvlPzUj9lYBZoHcIQhMjTSHALnohCKcd6DZC7fs7ef8A3O+6EJxFf//Z"/>
          <p:cNvSpPr>
            <a:spLocks noChangeAspect="1" noChangeArrowheads="1"/>
          </p:cNvSpPr>
          <p:nvPr/>
        </p:nvSpPr>
        <p:spPr bwMode="auto">
          <a:xfrm>
            <a:off x="155575" y="-2133600"/>
            <a:ext cx="695325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7108" name="AutoShape 4" descr="data:image/jpeg;base64,/9j/4AAQSkZJRgABAQAAAQABAAD/2wCEAAkGBxMSEhUTExMVFRUVFxUVGBgYFxgXGBgVFxcWFhgXGBcdICghGBolGxcXITEhJSkrLi4uFx8zODMtNygtLisBCgoKDg0OGxAQGi0lHyUtLS0tLS0tLS0tLS0tLS0tLS0tLS0tLS0tLS0tLS0tLS0tLS0tLS0tLS0tLS0tLS0tLf/AABEIALMBGQMBIgACEQEDEQH/xAAcAAABBQEBAQAAAAAAAAAAAAAAAQIEBQYDBwj/xABEEAABAwIDBAgEAwQIBgMAAAABAAIRAyEEEjEFQVFhBhMicYGRofAyscHRB1LhFCNC8RUzU2JygqLCFkODkrLSJDRj/8QAGQEAAwEBAQAAAAAAAAAAAAAAAAECAwQF/8QAJREBAQACAgICAQQDAAAAAAAAAAECESExAxJBUTIEEyJhcYGx/9oADAMBAAIRAxEAPwD3FCEIAQhCAEIQgBCEIAQhCAEIQgBCEIAQhCAEIQgBIHA71VdJMeaVLs/E6wPAbysbSxFRpnO4E6Gb84klZ5eWY3TbDw5Z47ekIWQ2P0uE9XXIBmA7/wBrfLktax4cAQQQbgi4PiqxymXTPLC43VOQhCpIQhCAEIQgBCFl+mPSYYcdVTP71wOgnKLX77jzSysk3VY43K6jr0j6Stonq2GX2nS3LvWaqbRruIcHunX4gPQLOYZ5qOLiZM3vv7/sTqtTg8OMugjj+q5cs8q78PDjjGv6P7S6+kC7422d91ZrL9HP3dYtGj2k+OvvvWoW/jy9sduTz+P0z1AhCFoxCEIQAhCEAIQhACEIQAhCEAIQhACEIQAhCEAIQhAZ7pUJNMHS8qhq0gWnhwtP6eKvelkjI7/EFkc3avvuBoPE+9y5c8d516XiuvFP9/8AULG4dov2v9JjuhSujvSSphXZTmqUt4jtN5j2efKTUoOIkmOA09NY71n9sUBYOJ7yJHlPvgiSy7LLWU1XsWBxjKzA+mZafcEbipC8c6J9JXYaoWudLbZhxHGOPdG/jff7R6WNpkAMLszWuaZgEO0Omn68FvjnK4s/Hca0iF57i+meJc/q2U20nOByk9sRBJcXcABMR6rH7R6Q16jWziHkuLZ7TspMxlDRbQeYVbiPWvckLxXC7YxbAzqsTUc15LA3NMOadBwBA1V5R2xiOw11cukBpdfLDycwG8nTW+miPaH6VuukG1xh6TnWLoMDnxK8gpV316hqOJJmXW+KbiZ3QbCd+m9TOm21HVHuptb2KcAC5GUfxOG/tDTfB4wqnBYo5gIMWtYTxJJt381jld10+LDUazA4Yk/b+VlIxdV1MaW7vr9lAwuKYd/gAQfPTyKK2Ia42m3P7aqbI3x3a0GwcQTWpmd5HmFuF5/0X7VZpG4gDjrJPkF6AtPDNSuf9X+c/wABCELVyhCbnHEeaM44jzQDkJuccR5ozjiPNAOQm5xxHmjOOI80A5CbnHEeaM44jzQDkJuccR5ozjiPNAOQm5xxHmjOOI80A5CbnHEeaM44jzQDkJuccR5ozjiPNAOQm5xxHmjOOI80BU9KaU0CfykE92nzhYmlVEzoee7f5r0TaLQ+lUaCJLHATxi3rC8yrPHVhxIDiJ1HudVjnqXbt/TXeFxScVi2wQ1xnjqs5iarqj8rnE7ju197wpLqxPZZ8TtDb6297k7B4aq3+tqAAaudYnuMaeKm3bTUinxOFDHSJkiLbvcq6xPWPoU3tIYadsx0ymSQByiDbeoW2NqMp3YOuJBB1IAvBBkEb7SqDaeJqZDkccgPwWytMlx0/hJg24nSFOmeVXW0MaTXo9WcwALnEmf6y7RO8nhxPFQdtUnCo3K7MOrDoFmyKgcDO8mYj7qm2pXjqXTmgMgRElrWAkxqItHFWNHFVKzJhrpDWzuNUQQROoALTzA3LWMadjdpZAKcwaT2uJbLYHamToAexuvHJX+C2hTcHOqGDIcI+HNZosN+niTxWM6WUSKjIByZA7MJJIaIgnkBv3XvdR8FiTTYXA84F5y9kR/1HMd/lKLNiXTX4zCnMWB7HE3PaicznADwygacU2tReA2QdLkad2aQIWbwVJzzna50mCRMQ6Zkndfu15rQ4PaTmjLV6tzYy/xzvtYQQo01xunPD41wdkDi4RqNB3mVcbOLXb53eKfSwtCo0hmvDUk+AsLqE7Aub2PhdrcQDzPIeqPVtjnLw23Qof8Ayi2LCk54PPMxvhYlbxZDoNhmtLnTJawMm2jjP+1a7MOK18c4cfny3mVCTMOKMw4q2KqIQnEJIQCISwiEAiEsJIQAhCEAIRCWEAiEsIhAIhKQkQAhCEAIQhAK1YPpVhGl5vcEmNxv87reNXnfSqqW13jfrv1iQeOk8Vn5Oo38GVxu447MpsYDUdBy7pMx3QfRV1XaBxVQxDaY0gyTxEaEd8blxcCWAuc7WwnKOdzE+CKNT+ER/O44rO3Ub27uzHYSiy8EQNbc90X896pq2GJeS34C1wJGkn4f80m26RyV9Uoki404ceGqXqpoPIaczZkC8gGxjju92nHss2QxeAL4a0kGmC6bHtjdbSdfBd8PtRraLQ5jWlpIIi3YLi4nncX7lM6EtzNrVDqXA+IBHn91yrbPApuYW3JJB4Xi3G3zV286ZycbV+Oq1XYhrJJzhsnc4ajwgCfFPZgQ4mnIkOkidMzzM8L38FY7N2fkq06gktALQZ0NnH0kKLtTA5McwNFq0yN0b/kU5eSsPpUXU8rA1xAExclxJguI47uXztmuI1ETy04681J2lQJPZvAGaL3ED04/aFHZ2W3IAsBeR4W1U1UqI+nkqtqNqEOF7nXefT6q4xWMeYcRmzXmSY8rNVPUkOsdYPZuPsu1CuQ3K4y0xckam4nlons3oP4dYnN1gAt2XfMC25bZecfh1ictdzD/ABN3ecr0YFa4dOfydlQhCpDkhIlQBCEIQAkSoTBEJYQgEQhCAEIQgEhEJUIAhEIQgEhEJUx1ThdAO0XnfSyvmruaSAN55cFvnyR9F5t0yZkqGLZo8fd/JZeTpr4u1PjCagzkWbZovA/xJuCOWZ3m0CLHvhV+K2nUYRRosD3m+vNd8Dsqs+9asRcS1oAG7eYWPw3+U/a+2WUg1gaatR/wtaSXQNTO4W9FSYfpo+lUDHUaZEwQ0w69jxE/NXmPwzaVei5vw1KNSi13/wCliQd0lvyWAquq0jXwwZTJrvbL3Uw6o0NcXAU3m7AZvFzAV4477Z55a6ep4DZVJ2HfVwshtQuc5mjmujtNy7ne96z+NNwIm8ybTuk7zb5qy6NbRFDG0sPIivRIeJ/5jBLTHEtzA8YHBM6Q4XLVtvLoG6JWd4ay7VODqG4E3398jnG4e76HbYGGo03hofiS2GTo23aeY3CRpxAVRs6k01RPsan3Kd0u241m0WsPwdQ1s3MF7iTbuDU5NlldMXjcRiw2jUxDwWYnM6mQaebK0gSWtuwEkRMTFtCtDss1+2w/vsrW1Gk/HkcY1NjB7voqX/hxjaufrqQpzIgy48G5dSeS2ODrCg2pWeMhe1tOkw2cKTN5buLnGw7lplr4ZYW/LOV9p5LPZUbbRwJA5z+u5T24unUYAwhx4yZ+qnvxAq2LRB47uO5Zva+yKlJ4fRHxboiRbmd86qeK01Y3f4fvmuBckDXl9rei9XYvIvwwqk1CH0y0jedI5L1thWvjnDDy3l0QhCtm4yiUiJQDkJspUA5CSUSgFRKRCAVCEIAhIlSoBqEqa50JgqaXrnnJ004rvSopbPTnEoyDcuxbysmNU7PTg/ksL0/wtmlolxJA4Axx4LfPAEqg22MwNpi+75FTlzF4XVea9HejTmPLnOkm+n3vCsNo0XUyRmdoYI37wOSt8PtSm0GbOGoIg+WqrMVtpjwWkHWJaJjgTyXNby6pP6UlLHuDXU6zOtouNxo4EaFh/hPDfZWGHwbXwaeMy3t11EOeBp8YhRazGE3e7jMETGgE314hcqlLJfnum24bvcq5lNIuCv21gG4SvSqsrGtVBkv0E7o8JV3VxBrEOJ/hHmblUuIpVKztZDZN9LaFLgsb1fZe6/E6nv8Ae9Rnd9dtPHjrvpNrUnMhwNx6hVODe04zPWDagIA7WmW4jTd9FK2jtVoae1E6HX5aKFs/ZjnjMP8AEOBnVGFuP5DPHf4tRV2g2nbDUaNKY7TGDNv9VTuzPqTVff8AvEk62g+fK6fhqkHK65E21JiOH04qwbgutFg4A8WkeRIkaK7kiYH4TC02hpLhl4A6nhb33K4eKb4d9Vm6+xQAYqF3Ivt5bvRRcH1rQWEuvpMgEqdr9XoXRfKXOcwWBEmB6arc0jZYboXhsjDIvxlbajounx9OPy/kkBCQIWjNwlKmkpJSB6JTZSygHShNlLKAdKJTZRKAdKJTZTS6UA8uQHJ1HDTqrBtEDcgIGQrg924681OxTYFlEp05MkKdqkOpNJ19FI3XXSwCiVat4QZXPlQ6+Niw9+KMRiRxVTjq5iWuE7ju8fuls5EitiSJv74p1OgCwugTBvM/yVFicYSRrIiYuFdNxYZSAef/ACP0U2nphtr7La8lwneHQYlctn02MFmjxEHvJKnbQxEPLhZpPn5/ounVCqJG78t4PfxXPZvmOqXXFNbSa8XiDwkj0soGI2XTMgNq/wCV4I8i5Sy11PdI43cfM29E6q8EafT5JWfRqzZmCa2p2qvY7QIfTc0zYjtREAKv6YdHHUQcTSc1zJlwc2S0W3/l+Sv6NWDvEcyQuG09udktbLpkWbY7iOEblXj72Mt/DC5jiKlOlSIGZ0GAHGIBnkNVujsSnRodU0PJF8zeyXOtPa3cFjej+Gq4es+oKZAcYtqBMx3cuS2dLaBfq1wsNd6vKTWoXtcruo2EodXIaGskzYFzjPE6SrKgIGpP/aq17yNSQ3huRTquqHKLDmJHvmsp/a7/AEfiKpJhvnFiPUH0XSjgw3tON+en2XU0W0xJmQqbaGMLpDILd/Hx4/NXIi1tejNQme0PCPTithQNl570QLtJLhzk+F9f5Lf4TRdPj6cnk/JKCVNSyrZosolNlLKAdKWUyUspA6USmylnimCymueuooyFV4rEdUe0JHils5Np43LrnGugCq6W16bjEwfNcqlbUTHdp5KLlpUxaLDYsOEiEVMWAslSxbmugHyKk/t5m5UXNfotcTtAJaNfmqGrihKm0KvZkGVGOW6u48LKpiDyhcKta3NVjqru/usnCqQPhA5n7LTaNImNxUTLT9wqNmKu4dqZsL+/mrDEkl2s+Cl4DY83mGevODceBUzdqrqRG2dgcxD3O7IuAQPKTu7l02hUBvAHDQkemi6Y/HgO6sAG0AzHgRF9NxWbxOMLHX934k/RLK/B4z5cNr1C0TlnhFvGeKqMBjKtA2bLL2mdee4d1yrp+La+dOVwSqvEZm31HvgsPb1rfXtFzS2/SqdiwdvBXCqG6tKyW0cG/wCNkwSJiJPKVpdnUzkB5LTW5tO9XSazFAa+wpIq0n2AA9JVDtDGMp/E79VncX0ggkNBt8/cokpWxvHMpNva/FVuL2o0W0HNY7D7be45XmLfzKbtXHNLbTr9T9B6o9bs/ea217HZhrOtuSkl5A7KwOHfVJzscbbvqrHD9IHaEXmHCPUe9ydw+hM/tLxuNcH9sy0/y0SUtoieyASNQZmORG6d91U4oPquIuWuuOIPI712w2ByC5147jxnduRxC5r0foW9pk6Zp4WW/wAM2AvNugNbtETYcjrz5+K9JpFdGHTlzv8AJ2lEpsolWhGlErnnQHoDpKVDWE7ipIwR32S2EUuT6jRluntww/MD80tLA8XgqLkqRBZtVsQbd+qotv7aDW30mFoMfsJjwTN1jNt9HXwSHEwYjX0WeVrXGRAbtF2cEXB03QrkYwm/Hmqehgi1skTAXNmO4NKyttayRbVXEkGU/rfZVNVx5bqHDnCKWMDtL8t6Wj2ty6+qsKWKEQs/SqO3iFYUHwLwnjNFlylViN2b3xTmtMXBjhYri6ty+Ss9lUy6JbHrPhotZyzt0j4bZ03Bgc/f8lYda9jerDcw0Bmwtv5KViCGwGsk91h5C6j1X1TMgjmI3T5j33O3Se2N2htN1N8OpEZjETI8RBi64VqjagNh9vFWvSrCF7JPaM2MXAsY5i0rB4etUYYkEDxPysovMXjwsXtfTJLWgrph8TnBDgGnhquX7c5w587ei54UnN87enMrGxvE6lQh19PfvxU8NAEKPQPEaKQHAe9VOrFblQ8ThWuM5QT6qJX2ZTAAyjyU+vVA0gSqnH1DBLXS6DHqNES3YsQ6+yaRdNhbjr7smVtl03Oy8vlp8yufWwAXhxIgW09TZcxtemCZDmjjEgEb7ExuWstZcLHAbObTKZjNm082f3x99yjt2lTdEPafGD7+yecQL6uB0i/vwlHJ8JBqtAywJ9e8KDVxcf3gdw9+vnpfoQeE7xy8Zv6KMSA6+aJ1vade8K5E27bf8PAIJA98OC9IpFYLoLRa1kgRzza843LcMrt4jzXRj05Mu0qUSuTawO9OzqiZ3A7Orvd+8qZWjUyrpu0sLRhmYF3E3JVD0vxT6WHLwCQLujcOK8vwW3RV6x7JJBAEndxjgspluNrhNvZ2441XkMxAp5O0YaHSDoCDoh2KLJJql4O+AAO9eF4jpPWpVwSSWluVwBWq2Zt6oWA5nZCLA2MeKVvAmLejG080tcQ431MFLU2mW3nQ77LIUMcKbcxd1knQWDe7jZWxqtdSLmkTlLo+izva9cNTT2jmAMqNtXHBo0meHFZHZu3AGdriBFtJ171H2vt1obZxjPGbgCND4qtbhdVZPxzHTCpdo4wMOYKNR2sDF7qJt2pNMnfuWfry02sK2Kzs0IVIzEFroFnBJgNoZmwTBbqFFxckl4MZdQq9S21Gz9qBzRmsVYtrzvsspTbLQ5pGkqRsfGF9ZtK9yBZEhWtdgMFVqmcuZvdP1WswOHFJuWQ08JkeqMftKlg6NolojhJi55rDbS6WBzS7LJNrXiOUT73KuukdtzUxB0Y5nPeT3KtxeKN5cQeXGN3HevOHbVeyajXQbkHd87+SuMB0odVaHOG+DPzHJTdnqNBtCtnYQCCb85Xn2MxIZUg7zH2Wj/pJja3VOmHjM1xmI5fVY3pYclWJgSDxE6hEnKt8LdtYG45LtTrNlUeFrS2SZ1gKwwnavwR6ntasq25Jjq+5q45rapA/WNB6pXETJzxD411XI0YB0B8T6JKbszu5cNp4iQWtGsNJO+d3gLwp9edH7cONXJMZs1rxfimDANcLWniCnUmspNysu7eeaqK2IqtOWTJ8Y89f1VzFFyGL2fkJabgmxiRPedygZS0giwJgxNj9PFafD1TVpubU1EQdCFQ7TYQSJgxrY3EfMXVz6K/aaaZgfvHdxgzx712pYOTmdDid8Eeai4fEjIA7eDwOiZTe9j25XSHaX+Ux90SDb0TovhHPpAGWxw4e+avG7HH53eaToZhXClJGt+5aMUO5Z3K/FXrH5inpYQt0c5dcjvzFWnUDijqB7CPbL7Gsfp1xFHO1zSAQ4EQdDPFeS4j8LK9Go6pSr02sJJykOMAmYsvac3IIz93l+qucIvPb5yx3Q95eXGs55G5lCofVWFDC4twDW4TEkNESKNSD6L37OUmY8/fgn32Jx08MZsPaj4DcHVa3+9kaf9ThC0Gy+ju0mteDQAzMLRmqU7d8Er1Ge/zQAPZKn1ivevI8N+HePeD1j6TJ1hznb5GgF1dYb8PHhpY/EtcDqC0n5lehimOHogM5DyCfJbebP/C4E/8A2yO5kx3S5Sm/hsyAH4qq8cmtH3XoOUpMh9ylyOGBb+FuDmc+Ink4D/aprPw+wQF2VXd9R30hbHqykyDiErscMf8A8D4VrcrKMDm95/3KtpdD+qqCoxoaGmY10716FkHH5rjiaRynKb7pBjxEhT61Xs8v23jnOEHiZ7y4T75LJYij1jnNOktIjiL2Wq6TbMx+Z7hhwQd9MHKTxjMSscKWNYCP2Z5MkyGu+RCvHX2Vd3Vy1hYQLabu6/C2nJN2XVLYcZILYPHjfgbqu/ZNoOaWuw1Uj/A7ThomUej+PJAFF4bpB7PzV6n2jd30tNrY1x6rI4TTteJLZnx+iodv7RNeqSJ3buHzV0OimKdeo5jBwzXA8J3LvV2FSpj+sk77BR7SL9LVXs6qYA0tvV9RrNAgER3qpdhQNL+iG4fl80v3Fftrg4jy92HDvSVMaIgfoFWGm7iudSkSIJt73I/chXx1I/pABlXKZe0T3+9VQu269zmyd9+EKUcKWklpieSq6ux3ky2PX7K8csWeWOS7w23WFwhsX+cW8wmmuDVJBBsI05nziFRN2TWB+GfEBScDgsQx4dl9RvVfx+0/y+l6a0CONu8fZV+16943gRzsF2pMqyCWjxO9K7ZuYyRfxPkp3jKv1ysVLqvZF/luVjsp7HubncNbt0mND7+in0Nlj8o8grnA4CNx+SXvBPHXoPRmswUwGukRvN/W60DTzWH2XSc0CAfEkq+w9Rw1IHvwUNF5k5+qOr5qLRq2+Ke5dc/M+X6I4TysSU/chC1jM+EAIQkDwE4BCEGa4pheUISAnvTXoQmIaAllCEjDnFMLihCVCNVKrsVUIFihChcVT6hOpKhV6Q9koQhSG7CsP8ITXbOpHVvqfuhCjJcMds2l/ZtTP6MpfkCVCziiDY9D+zHmfuuNXZVEaMHmfuhC0SifsFP8vqUHZ9P8vqfuhCKcPpbMpfk9T91IZsqj/Zj1QhKCpNHZNH+zHr91bYTYeHP/ACx5u+6EK8WeSezZNBulJvlPzUj9lYBZoHcIQhMjTSHALnohCKcd6DZC7fs7ef8A3O+6EJxFf//Z"/>
          <p:cNvSpPr>
            <a:spLocks noChangeAspect="1" noChangeArrowheads="1"/>
          </p:cNvSpPr>
          <p:nvPr/>
        </p:nvSpPr>
        <p:spPr bwMode="auto">
          <a:xfrm>
            <a:off x="155575" y="-2133600"/>
            <a:ext cx="695325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7110" name="AutoShape 6" descr="data:image/jpeg;base64,/9j/4AAQSkZJRgABAQAAAQABAAD/2wCEAAkGBxMSEhUTExMVFRUVFxUVGBgYFxgXGBgVFxcWFhgXGBcdICghGBolGxcXITEhJSkrLi4uFx8zODMtNygtLisBCgoKDg0OGxAQGi0lHyUtLS0tLS0tLS0tLS0tLS0tLS0tLS0tLS0tLS0tLS0tLS0tLS0tLS0tLS0tLS0tLS0tLf/AABEIALMBGQMBIgACEQEDEQH/xAAcAAABBQEBAQAAAAAAAAAAAAAAAQIEBQYDBwj/xABEEAABAwIDBAgEAwQIBgMAAAABAAIRAyEEEjEFQVFhBhMicYGRofAyscHRB1LhFCNC8RUzU2JygqLCFkODkrLSJDRj/8QAGQEAAwEBAQAAAAAAAAAAAAAAAAECAwQF/8QAJREBAQACAgICAQQDAAAAAAAAAAECESExAxJBUTIEEyJhcYGx/9oADAMBAAIRAxEAPwD3FCEIAQhCAEIQgBCEIAQhCAEIQgBCEIAQhCAEIQgBIHA71VdJMeaVLs/E6wPAbysbSxFRpnO4E6Gb84klZ5eWY3TbDw5Z47ekIWQ2P0uE9XXIBmA7/wBrfLktax4cAQQQbgi4PiqxymXTPLC43VOQhCpIQhCAEIQgBCFl+mPSYYcdVTP71wOgnKLX77jzSysk3VY43K6jr0j6Stonq2GX2nS3LvWaqbRruIcHunX4gPQLOYZ5qOLiZM3vv7/sTqtTg8OMugjj+q5cs8q78PDjjGv6P7S6+kC7422d91ZrL9HP3dYtGj2k+OvvvWoW/jy9sduTz+P0z1AhCFoxCEIQAhCEAIQhACEIQAhCEAIQhACEIQAhCEAIQhAZ7pUJNMHS8qhq0gWnhwtP6eKvelkjI7/EFkc3avvuBoPE+9y5c8d516XiuvFP9/8AULG4dov2v9JjuhSujvSSphXZTmqUt4jtN5j2efKTUoOIkmOA09NY71n9sUBYOJ7yJHlPvgiSy7LLWU1XsWBxjKzA+mZafcEbipC8c6J9JXYaoWudLbZhxHGOPdG/jff7R6WNpkAMLszWuaZgEO0Omn68FvjnK4s/Hca0iF57i+meJc/q2U20nOByk9sRBJcXcABMR6rH7R6Q16jWziHkuLZ7TspMxlDRbQeYVbiPWvckLxXC7YxbAzqsTUc15LA3NMOadBwBA1V5R2xiOw11cukBpdfLDycwG8nTW+miPaH6VuukG1xh6TnWLoMDnxK8gpV316hqOJJmXW+KbiZ3QbCd+m9TOm21HVHuptb2KcAC5GUfxOG/tDTfB4wqnBYo5gIMWtYTxJJt381jld10+LDUazA4Yk/b+VlIxdV1MaW7vr9lAwuKYd/gAQfPTyKK2Ia42m3P7aqbI3x3a0GwcQTWpmd5HmFuF5/0X7VZpG4gDjrJPkF6AtPDNSuf9X+c/wABCELVyhCbnHEeaM44jzQDkJuccR5ozjiPNAOQm5xxHmjOOI80A5CbnHEeaM44jzQDkJuccR5ozjiPNAOQm5xxHmjOOI80A5CbnHEeaM44jzQDkJuccR5ozjiPNAOQm5xxHmjOOI80BU9KaU0CfykE92nzhYmlVEzoee7f5r0TaLQ+lUaCJLHATxi3rC8yrPHVhxIDiJ1HudVjnqXbt/TXeFxScVi2wQ1xnjqs5iarqj8rnE7ju197wpLqxPZZ8TtDb6297k7B4aq3+tqAAaudYnuMaeKm3bTUinxOFDHSJkiLbvcq6xPWPoU3tIYadsx0ymSQByiDbeoW2NqMp3YOuJBB1IAvBBkEb7SqDaeJqZDkccgPwWytMlx0/hJg24nSFOmeVXW0MaTXo9WcwALnEmf6y7RO8nhxPFQdtUnCo3K7MOrDoFmyKgcDO8mYj7qm2pXjqXTmgMgRElrWAkxqItHFWNHFVKzJhrpDWzuNUQQROoALTzA3LWMadjdpZAKcwaT2uJbLYHamToAexuvHJX+C2hTcHOqGDIcI+HNZosN+niTxWM6WUSKjIByZA7MJJIaIgnkBv3XvdR8FiTTYXA84F5y9kR/1HMd/lKLNiXTX4zCnMWB7HE3PaicznADwygacU2tReA2QdLkad2aQIWbwVJzzna50mCRMQ6Zkndfu15rQ4PaTmjLV6tzYy/xzvtYQQo01xunPD41wdkDi4RqNB3mVcbOLXb53eKfSwtCo0hmvDUk+AsLqE7Aub2PhdrcQDzPIeqPVtjnLw23Qof8Ayi2LCk54PPMxvhYlbxZDoNhmtLnTJawMm2jjP+1a7MOK18c4cfny3mVCTMOKMw4q2KqIQnEJIQCISwiEAiEsJIQAhCEAIRCWEAiEsIhAIhKQkQAhCEAIQhAK1YPpVhGl5vcEmNxv87reNXnfSqqW13jfrv1iQeOk8Vn5Oo38GVxu447MpsYDUdBy7pMx3QfRV1XaBxVQxDaY0gyTxEaEd8blxcCWAuc7WwnKOdzE+CKNT+ER/O44rO3Ub27uzHYSiy8EQNbc90X896pq2GJeS34C1wJGkn4f80m26RyV9Uoki404ceGqXqpoPIaczZkC8gGxjju92nHss2QxeAL4a0kGmC6bHtjdbSdfBd8PtRraLQ5jWlpIIi3YLi4nncX7lM6EtzNrVDqXA+IBHn91yrbPApuYW3JJB4Xi3G3zV286ZycbV+Oq1XYhrJJzhsnc4ajwgCfFPZgQ4mnIkOkidMzzM8L38FY7N2fkq06gktALQZ0NnH0kKLtTA5McwNFq0yN0b/kU5eSsPpUXU8rA1xAExclxJguI47uXztmuI1ETy04681J2lQJPZvAGaL3ED04/aFHZ2W3IAsBeR4W1U1UqI+nkqtqNqEOF7nXefT6q4xWMeYcRmzXmSY8rNVPUkOsdYPZuPsu1CuQ3K4y0xckam4nlons3oP4dYnN1gAt2XfMC25bZecfh1ictdzD/ABN3ecr0YFa4dOfydlQhCpDkhIlQBCEIQAkSoTBEJYQgEQhCAEIQgEhEJUIAhEIQgEhEJUx1ThdAO0XnfSyvmruaSAN55cFvnyR9F5t0yZkqGLZo8fd/JZeTpr4u1PjCagzkWbZovA/xJuCOWZ3m0CLHvhV+K2nUYRRosD3m+vNd8Dsqs+9asRcS1oAG7eYWPw3+U/a+2WUg1gaatR/wtaSXQNTO4W9FSYfpo+lUDHUaZEwQ0w69jxE/NXmPwzaVei5vw1KNSi13/wCliQd0lvyWAquq0jXwwZTJrvbL3Uw6o0NcXAU3m7AZvFzAV4477Z55a6ep4DZVJ2HfVwshtQuc5mjmujtNy7ne96z+NNwIm8ybTuk7zb5qy6NbRFDG0sPIivRIeJ/5jBLTHEtzA8YHBM6Q4XLVtvLoG6JWd4ay7VODqG4E3398jnG4e76HbYGGo03hofiS2GTo23aeY3CRpxAVRs6k01RPsan3Kd0u241m0WsPwdQ1s3MF7iTbuDU5NlldMXjcRiw2jUxDwWYnM6mQaebK0gSWtuwEkRMTFtCtDss1+2w/vsrW1Gk/HkcY1NjB7voqX/hxjaufrqQpzIgy48G5dSeS2ODrCg2pWeMhe1tOkw2cKTN5buLnGw7lplr4ZYW/LOV9p5LPZUbbRwJA5z+u5T24unUYAwhx4yZ+qnvxAq2LRB47uO5Zva+yKlJ4fRHxboiRbmd86qeK01Y3f4fvmuBckDXl9rei9XYvIvwwqk1CH0y0jedI5L1thWvjnDDy3l0QhCtm4yiUiJQDkJspUA5CSUSgFRKRCAVCEIAhIlSoBqEqa50JgqaXrnnJ004rvSopbPTnEoyDcuxbysmNU7PTg/ksL0/wtmlolxJA4Axx4LfPAEqg22MwNpi+75FTlzF4XVea9HejTmPLnOkm+n3vCsNo0XUyRmdoYI37wOSt8PtSm0GbOGoIg+WqrMVtpjwWkHWJaJjgTyXNby6pP6UlLHuDXU6zOtouNxo4EaFh/hPDfZWGHwbXwaeMy3t11EOeBp8YhRazGE3e7jMETGgE314hcqlLJfnum24bvcq5lNIuCv21gG4SvSqsrGtVBkv0E7o8JV3VxBrEOJ/hHmblUuIpVKztZDZN9LaFLgsb1fZe6/E6nv8Ae9Rnd9dtPHjrvpNrUnMhwNx6hVODe04zPWDagIA7WmW4jTd9FK2jtVoae1E6HX5aKFs/ZjnjMP8AEOBnVGFuP5DPHf4tRV2g2nbDUaNKY7TGDNv9VTuzPqTVff8AvEk62g+fK6fhqkHK65E21JiOH04qwbgutFg4A8WkeRIkaK7kiYH4TC02hpLhl4A6nhb33K4eKb4d9Vm6+xQAYqF3Ivt5bvRRcH1rQWEuvpMgEqdr9XoXRfKXOcwWBEmB6arc0jZYboXhsjDIvxlbajounx9OPy/kkBCQIWjNwlKmkpJSB6JTZSygHShNlLKAdKJTZRKAdKJTZTS6UA8uQHJ1HDTqrBtEDcgIGQrg924681OxTYFlEp05MkKdqkOpNJ19FI3XXSwCiVat4QZXPlQ6+Niw9+KMRiRxVTjq5iWuE7ju8fuls5EitiSJv74p1OgCwugTBvM/yVFicYSRrIiYuFdNxYZSAef/ACP0U2nphtr7La8lwneHQYlctn02MFmjxEHvJKnbQxEPLhZpPn5/ounVCqJG78t4PfxXPZvmOqXXFNbSa8XiDwkj0soGI2XTMgNq/wCV4I8i5Sy11PdI43cfM29E6q8EafT5JWfRqzZmCa2p2qvY7QIfTc0zYjtREAKv6YdHHUQcTSc1zJlwc2S0W3/l+Sv6NWDvEcyQuG09udktbLpkWbY7iOEblXj72Mt/DC5jiKlOlSIGZ0GAHGIBnkNVujsSnRodU0PJF8zeyXOtPa3cFjej+Gq4es+oKZAcYtqBMx3cuS2dLaBfq1wsNd6vKTWoXtcruo2EodXIaGskzYFzjPE6SrKgIGpP/aq17yNSQ3huRTquqHKLDmJHvmsp/a7/AEfiKpJhvnFiPUH0XSjgw3tON+en2XU0W0xJmQqbaGMLpDILd/Hx4/NXIi1tejNQme0PCPTithQNl570QLtJLhzk+F9f5Lf4TRdPj6cnk/JKCVNSyrZosolNlLKAdKWUyUspA6USmylnimCymueuooyFV4rEdUe0JHils5Np43LrnGugCq6W16bjEwfNcqlbUTHdp5KLlpUxaLDYsOEiEVMWAslSxbmugHyKk/t5m5UXNfotcTtAJaNfmqGrihKm0KvZkGVGOW6u48LKpiDyhcKta3NVjqru/usnCqQPhA5n7LTaNImNxUTLT9wqNmKu4dqZsL+/mrDEkl2s+Cl4DY83mGevODceBUzdqrqRG2dgcxD3O7IuAQPKTu7l02hUBvAHDQkemi6Y/HgO6sAG0AzHgRF9NxWbxOMLHX934k/RLK/B4z5cNr1C0TlnhFvGeKqMBjKtA2bLL2mdee4d1yrp+La+dOVwSqvEZm31HvgsPb1rfXtFzS2/SqdiwdvBXCqG6tKyW0cG/wCNkwSJiJPKVpdnUzkB5LTW5tO9XSazFAa+wpIq0n2AA9JVDtDGMp/E79VncX0ggkNBt8/cokpWxvHMpNva/FVuL2o0W0HNY7D7be45XmLfzKbtXHNLbTr9T9B6o9bs/ea217HZhrOtuSkl5A7KwOHfVJzscbbvqrHD9IHaEXmHCPUe9ydw+hM/tLxuNcH9sy0/y0SUtoieyASNQZmORG6d91U4oPquIuWuuOIPI712w2ByC5147jxnduRxC5r0foW9pk6Zp4WW/wAM2AvNugNbtETYcjrz5+K9JpFdGHTlzv8AJ2lEpsolWhGlErnnQHoDpKVDWE7ipIwR32S2EUuT6jRluntww/MD80tLA8XgqLkqRBZtVsQbd+qotv7aDW30mFoMfsJjwTN1jNt9HXwSHEwYjX0WeVrXGRAbtF2cEXB03QrkYwm/Hmqehgi1skTAXNmO4NKyttayRbVXEkGU/rfZVNVx5bqHDnCKWMDtL8t6Wj2ty6+qsKWKEQs/SqO3iFYUHwLwnjNFlylViN2b3xTmtMXBjhYri6ty+Ss9lUy6JbHrPhotZyzt0j4bZ03Bgc/f8lYda9jerDcw0Bmwtv5KViCGwGsk91h5C6j1X1TMgjmI3T5j33O3Se2N2htN1N8OpEZjETI8RBi64VqjagNh9vFWvSrCF7JPaM2MXAsY5i0rB4etUYYkEDxPysovMXjwsXtfTJLWgrph8TnBDgGnhquX7c5w587ei54UnN87enMrGxvE6lQh19PfvxU8NAEKPQPEaKQHAe9VOrFblQ8ThWuM5QT6qJX2ZTAAyjyU+vVA0gSqnH1DBLXS6DHqNES3YsQ6+yaRdNhbjr7smVtl03Oy8vlp8yufWwAXhxIgW09TZcxtemCZDmjjEgEb7ExuWstZcLHAbObTKZjNm082f3x99yjt2lTdEPafGD7+yecQL6uB0i/vwlHJ8JBqtAywJ9e8KDVxcf3gdw9+vnpfoQeE7xy8Zv6KMSA6+aJ1vade8K5E27bf8PAIJA98OC9IpFYLoLRa1kgRzza843LcMrt4jzXRj05Mu0qUSuTawO9OzqiZ3A7Orvd+8qZWjUyrpu0sLRhmYF3E3JVD0vxT6WHLwCQLujcOK8vwW3RV6x7JJBAEndxjgspluNrhNvZ2441XkMxAp5O0YaHSDoCDoh2KLJJql4O+AAO9eF4jpPWpVwSSWluVwBWq2Zt6oWA5nZCLA2MeKVvAmLejG080tcQ431MFLU2mW3nQ77LIUMcKbcxd1knQWDe7jZWxqtdSLmkTlLo+izva9cNTT2jmAMqNtXHBo0meHFZHZu3AGdriBFtJ171H2vt1obZxjPGbgCND4qtbhdVZPxzHTCpdo4wMOYKNR2sDF7qJt2pNMnfuWfry02sK2Kzs0IVIzEFroFnBJgNoZmwTBbqFFxckl4MZdQq9S21Gz9qBzRmsVYtrzvsspTbLQ5pGkqRsfGF9ZtK9yBZEhWtdgMFVqmcuZvdP1WswOHFJuWQ08JkeqMftKlg6NolojhJi55rDbS6WBzS7LJNrXiOUT73KuukdtzUxB0Y5nPeT3KtxeKN5cQeXGN3HevOHbVeyajXQbkHd87+SuMB0odVaHOG+DPzHJTdnqNBtCtnYQCCb85Xn2MxIZUg7zH2Wj/pJja3VOmHjM1xmI5fVY3pYclWJgSDxE6hEnKt8LdtYG45LtTrNlUeFrS2SZ1gKwwnavwR6ntasq25Jjq+5q45rapA/WNB6pXETJzxD411XI0YB0B8T6JKbszu5cNp4iQWtGsNJO+d3gLwp9edH7cONXJMZs1rxfimDANcLWniCnUmspNysu7eeaqK2IqtOWTJ8Y89f1VzFFyGL2fkJabgmxiRPedygZS0giwJgxNj9PFafD1TVpubU1EQdCFQ7TYQSJgxrY3EfMXVz6K/aaaZgfvHdxgzx712pYOTmdDid8Eeai4fEjIA7eDwOiZTe9j25XSHaX+Ux90SDb0TovhHPpAGWxw4e+avG7HH53eaToZhXClJGt+5aMUO5Z3K/FXrH5inpYQt0c5dcjvzFWnUDijqB7CPbL7Gsfp1xFHO1zSAQ4EQdDPFeS4j8LK9Go6pSr02sJJykOMAmYsvac3IIz93l+qucIvPb5yx3Q95eXGs55G5lCofVWFDC4twDW4TEkNESKNSD6L37OUmY8/fgn32Jx08MZsPaj4DcHVa3+9kaf9ThC0Gy+ju0mteDQAzMLRmqU7d8Er1Ge/zQAPZKn1ivevI8N+HePeD1j6TJ1hznb5GgF1dYb8PHhpY/EtcDqC0n5lehimOHogM5DyCfJbebP/C4E/8A2yO5kx3S5Sm/hsyAH4qq8cmtH3XoOUpMh9ylyOGBb+FuDmc+Ink4D/aprPw+wQF2VXd9R30hbHqykyDiErscMf8A8D4VrcrKMDm95/3KtpdD+qqCoxoaGmY10716FkHH5rjiaRynKb7pBjxEhT61Xs8v23jnOEHiZ7y4T75LJYij1jnNOktIjiL2Wq6TbMx+Z7hhwQd9MHKTxjMSscKWNYCP2Z5MkyGu+RCvHX2Vd3Vy1hYQLabu6/C2nJN2XVLYcZILYPHjfgbqu/ZNoOaWuw1Uj/A7ThomUej+PJAFF4bpB7PzV6n2jd30tNrY1x6rI4TTteJLZnx+iodv7RNeqSJ3buHzV0OimKdeo5jBwzXA8J3LvV2FSpj+sk77BR7SL9LVXs6qYA0tvV9RrNAgER3qpdhQNL+iG4fl80v3Fftrg4jy92HDvSVMaIgfoFWGm7iudSkSIJt73I/chXx1I/pABlXKZe0T3+9VQu269zmyd9+EKUcKWklpieSq6ux3ky2PX7K8csWeWOS7w23WFwhsX+cW8wmmuDVJBBsI05nziFRN2TWB+GfEBScDgsQx4dl9RvVfx+0/y+l6a0CONu8fZV+16943gRzsF2pMqyCWjxO9K7ZuYyRfxPkp3jKv1ysVLqvZF/luVjsp7HubncNbt0mND7+in0Nlj8o8grnA4CNx+SXvBPHXoPRmswUwGukRvN/W60DTzWH2XSc0CAfEkq+w9Rw1IHvwUNF5k5+qOr5qLRq2+Ke5dc/M+X6I4TysSU/chC1jM+EAIQkDwE4BCEGa4pheUISAnvTXoQmIaAllCEjDnFMLihCVCNVKrsVUIFihChcVT6hOpKhV6Q9koQhSG7CsP8ITXbOpHVvqfuhCjJcMds2l/ZtTP6MpfkCVCziiDY9D+zHmfuuNXZVEaMHmfuhC0SifsFP8vqUHZ9P8vqfuhCKcPpbMpfk9T91IZsqj/Zj1QhKCpNHZNH+zHr91bYTYeHP/ACx5u+6EK8WeSezZNBulJvlPzUj9lYBZoHcIQhMjTSHALnohCKcd6DZC7fs7ef8A3O+6EJxFf//Z"/>
          <p:cNvSpPr>
            <a:spLocks noChangeAspect="1" noChangeArrowheads="1"/>
          </p:cNvSpPr>
          <p:nvPr/>
        </p:nvSpPr>
        <p:spPr bwMode="auto">
          <a:xfrm>
            <a:off x="155575" y="-2133600"/>
            <a:ext cx="695325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7112" name="AutoShape 8" descr="data:image/jpeg;base64,/9j/4AAQSkZJRgABAQAAAQABAAD/2wCEAAkGBxMSEhUTExMVFRUVFxUVGBgYFxgXGBgVFxcWFhgXGBcdICghGBolGxcXITEhJSkrLi4uFx8zODMtNygtLisBCgoKDg0OGxAQGi0lHyUtLS0tLS0tLS0tLS0tLS0tLS0tLS0tLS0tLS0tLS0tLS0tLS0tLS0tLS0tLS0tLS0tLf/AABEIALMBGQMBIgACEQEDEQH/xAAcAAABBQEBAQAAAAAAAAAAAAAAAQIEBQYDBwj/xABEEAABAwIDBAgEAwQIBgMAAAABAAIRAyEEEjEFQVFhBhMicYGRofAyscHRB1LhFCNC8RUzU2JygqLCFkODkrLSJDRj/8QAGQEAAwEBAQAAAAAAAAAAAAAAAAECAwQF/8QAJREBAQACAgICAQQDAAAAAAAAAAECESExAxJBUTIEEyJhcYGx/9oADAMBAAIRAxEAPwD3FCEIAQhCAEIQgBCEIAQhCAEIQgBCEIAQhCAEIQgBIHA71VdJMeaVLs/E6wPAbysbSxFRpnO4E6Gb84klZ5eWY3TbDw5Z47ekIWQ2P0uE9XXIBmA7/wBrfLktax4cAQQQbgi4PiqxymXTPLC43VOQhCpIQhCAEIQgBCFl+mPSYYcdVTP71wOgnKLX77jzSysk3VY43K6jr0j6Stonq2GX2nS3LvWaqbRruIcHunX4gPQLOYZ5qOLiZM3vv7/sTqtTg8OMugjj+q5cs8q78PDjjGv6P7S6+kC7422d91ZrL9HP3dYtGj2k+OvvvWoW/jy9sduTz+P0z1AhCFoxCEIQAhCEAIQhACEIQAhCEAIQhACEIQAhCEAIQhAZ7pUJNMHS8qhq0gWnhwtP6eKvelkjI7/EFkc3avvuBoPE+9y5c8d516XiuvFP9/8AULG4dov2v9JjuhSujvSSphXZTmqUt4jtN5j2efKTUoOIkmOA09NY71n9sUBYOJ7yJHlPvgiSy7LLWU1XsWBxjKzA+mZafcEbipC8c6J9JXYaoWudLbZhxHGOPdG/jff7R6WNpkAMLszWuaZgEO0Omn68FvjnK4s/Hca0iF57i+meJc/q2U20nOByk9sRBJcXcABMR6rH7R6Q16jWziHkuLZ7TspMxlDRbQeYVbiPWvckLxXC7YxbAzqsTUc15LA3NMOadBwBA1V5R2xiOw11cukBpdfLDycwG8nTW+miPaH6VuukG1xh6TnWLoMDnxK8gpV316hqOJJmXW+KbiZ3QbCd+m9TOm21HVHuptb2KcAC5GUfxOG/tDTfB4wqnBYo5gIMWtYTxJJt381jld10+LDUazA4Yk/b+VlIxdV1MaW7vr9lAwuKYd/gAQfPTyKK2Ia42m3P7aqbI3x3a0GwcQTWpmd5HmFuF5/0X7VZpG4gDjrJPkF6AtPDNSuf9X+c/wABCELVyhCbnHEeaM44jzQDkJuccR5ozjiPNAOQm5xxHmjOOI80A5CbnHEeaM44jzQDkJuccR5ozjiPNAOQm5xxHmjOOI80A5CbnHEeaM44jzQDkJuccR5ozjiPNAOQm5xxHmjOOI80BU9KaU0CfykE92nzhYmlVEzoee7f5r0TaLQ+lUaCJLHATxi3rC8yrPHVhxIDiJ1HudVjnqXbt/TXeFxScVi2wQ1xnjqs5iarqj8rnE7ju197wpLqxPZZ8TtDb6297k7B4aq3+tqAAaudYnuMaeKm3bTUinxOFDHSJkiLbvcq6xPWPoU3tIYadsx0ymSQByiDbeoW2NqMp3YOuJBB1IAvBBkEb7SqDaeJqZDkccgPwWytMlx0/hJg24nSFOmeVXW0MaTXo9WcwALnEmf6y7RO8nhxPFQdtUnCo3K7MOrDoFmyKgcDO8mYj7qm2pXjqXTmgMgRElrWAkxqItHFWNHFVKzJhrpDWzuNUQQROoALTzA3LWMadjdpZAKcwaT2uJbLYHamToAexuvHJX+C2hTcHOqGDIcI+HNZosN+niTxWM6WUSKjIByZA7MJJIaIgnkBv3XvdR8FiTTYXA84F5y9kR/1HMd/lKLNiXTX4zCnMWB7HE3PaicznADwygacU2tReA2QdLkad2aQIWbwVJzzna50mCRMQ6Zkndfu15rQ4PaTmjLV6tzYy/xzvtYQQo01xunPD41wdkDi4RqNB3mVcbOLXb53eKfSwtCo0hmvDUk+AsLqE7Aub2PhdrcQDzPIeqPVtjnLw23Qof8Ayi2LCk54PPMxvhYlbxZDoNhmtLnTJawMm2jjP+1a7MOK18c4cfny3mVCTMOKMw4q2KqIQnEJIQCISwiEAiEsJIQAhCEAIRCWEAiEsIhAIhKQkQAhCEAIQhAK1YPpVhGl5vcEmNxv87reNXnfSqqW13jfrv1iQeOk8Vn5Oo38GVxu447MpsYDUdBy7pMx3QfRV1XaBxVQxDaY0gyTxEaEd8blxcCWAuc7WwnKOdzE+CKNT+ER/O44rO3Ub27uzHYSiy8EQNbc90X896pq2GJeS34C1wJGkn4f80m26RyV9Uoki404ceGqXqpoPIaczZkC8gGxjju92nHss2QxeAL4a0kGmC6bHtjdbSdfBd8PtRraLQ5jWlpIIi3YLi4nncX7lM6EtzNrVDqXA+IBHn91yrbPApuYW3JJB4Xi3G3zV286ZycbV+Oq1XYhrJJzhsnc4ajwgCfFPZgQ4mnIkOkidMzzM8L38FY7N2fkq06gktALQZ0NnH0kKLtTA5McwNFq0yN0b/kU5eSsPpUXU8rA1xAExclxJguI47uXztmuI1ETy04681J2lQJPZvAGaL3ED04/aFHZ2W3IAsBeR4W1U1UqI+nkqtqNqEOF7nXefT6q4xWMeYcRmzXmSY8rNVPUkOsdYPZuPsu1CuQ3K4y0xckam4nlons3oP4dYnN1gAt2XfMC25bZecfh1ictdzD/ABN3ecr0YFa4dOfydlQhCpDkhIlQBCEIQAkSoTBEJYQgEQhCAEIQgEhEJUIAhEIQgEhEJUx1ThdAO0XnfSyvmruaSAN55cFvnyR9F5t0yZkqGLZo8fd/JZeTpr4u1PjCagzkWbZovA/xJuCOWZ3m0CLHvhV+K2nUYRRosD3m+vNd8Dsqs+9asRcS1oAG7eYWPw3+U/a+2WUg1gaatR/wtaSXQNTO4W9FSYfpo+lUDHUaZEwQ0w69jxE/NXmPwzaVei5vw1KNSi13/wCliQd0lvyWAquq0jXwwZTJrvbL3Uw6o0NcXAU3m7AZvFzAV4477Z55a6ep4DZVJ2HfVwshtQuc5mjmujtNy7ne96z+NNwIm8ybTuk7zb5qy6NbRFDG0sPIivRIeJ/5jBLTHEtzA8YHBM6Q4XLVtvLoG6JWd4ay7VODqG4E3398jnG4e76HbYGGo03hofiS2GTo23aeY3CRpxAVRs6k01RPsan3Kd0u241m0WsPwdQ1s3MF7iTbuDU5NlldMXjcRiw2jUxDwWYnM6mQaebK0gSWtuwEkRMTFtCtDss1+2w/vsrW1Gk/HkcY1NjB7voqX/hxjaufrqQpzIgy48G5dSeS2ODrCg2pWeMhe1tOkw2cKTN5buLnGw7lplr4ZYW/LOV9p5LPZUbbRwJA5z+u5T24unUYAwhx4yZ+qnvxAq2LRB47uO5Zva+yKlJ4fRHxboiRbmd86qeK01Y3f4fvmuBckDXl9rei9XYvIvwwqk1CH0y0jedI5L1thWvjnDDy3l0QhCtm4yiUiJQDkJspUA5CSUSgFRKRCAVCEIAhIlSoBqEqa50JgqaXrnnJ004rvSopbPTnEoyDcuxbysmNU7PTg/ksL0/wtmlolxJA4Axx4LfPAEqg22MwNpi+75FTlzF4XVea9HejTmPLnOkm+n3vCsNo0XUyRmdoYI37wOSt8PtSm0GbOGoIg+WqrMVtpjwWkHWJaJjgTyXNby6pP6UlLHuDXU6zOtouNxo4EaFh/hPDfZWGHwbXwaeMy3t11EOeBp8YhRazGE3e7jMETGgE314hcqlLJfnum24bvcq5lNIuCv21gG4SvSqsrGtVBkv0E7o8JV3VxBrEOJ/hHmblUuIpVKztZDZN9LaFLgsb1fZe6/E6nv8Ae9Rnd9dtPHjrvpNrUnMhwNx6hVODe04zPWDagIA7WmW4jTd9FK2jtVoae1E6HX5aKFs/ZjnjMP8AEOBnVGFuP5DPHf4tRV2g2nbDUaNKY7TGDNv9VTuzPqTVff8AvEk62g+fK6fhqkHK65E21JiOH04qwbgutFg4A8WkeRIkaK7kiYH4TC02hpLhl4A6nhb33K4eKb4d9Vm6+xQAYqF3Ivt5bvRRcH1rQWEuvpMgEqdr9XoXRfKXOcwWBEmB6arc0jZYboXhsjDIvxlbajounx9OPy/kkBCQIWjNwlKmkpJSB6JTZSygHShNlLKAdKJTZRKAdKJTZTS6UA8uQHJ1HDTqrBtEDcgIGQrg924681OxTYFlEp05MkKdqkOpNJ19FI3XXSwCiVat4QZXPlQ6+Niw9+KMRiRxVTjq5iWuE7ju8fuls5EitiSJv74p1OgCwugTBvM/yVFicYSRrIiYuFdNxYZSAef/ACP0U2nphtr7La8lwneHQYlctn02MFmjxEHvJKnbQxEPLhZpPn5/ounVCqJG78t4PfxXPZvmOqXXFNbSa8XiDwkj0soGI2XTMgNq/wCV4I8i5Sy11PdI43cfM29E6q8EafT5JWfRqzZmCa2p2qvY7QIfTc0zYjtREAKv6YdHHUQcTSc1zJlwc2S0W3/l+Sv6NWDvEcyQuG09udktbLpkWbY7iOEblXj72Mt/DC5jiKlOlSIGZ0GAHGIBnkNVujsSnRodU0PJF8zeyXOtPa3cFjej+Gq4es+oKZAcYtqBMx3cuS2dLaBfq1wsNd6vKTWoXtcruo2EodXIaGskzYFzjPE6SrKgIGpP/aq17yNSQ3huRTquqHKLDmJHvmsp/a7/AEfiKpJhvnFiPUH0XSjgw3tON+en2XU0W0xJmQqbaGMLpDILd/Hx4/NXIi1tejNQme0PCPTithQNl570QLtJLhzk+F9f5Lf4TRdPj6cnk/JKCVNSyrZosolNlLKAdKWUyUspA6USmylnimCymueuooyFV4rEdUe0JHils5Np43LrnGugCq6W16bjEwfNcqlbUTHdp5KLlpUxaLDYsOEiEVMWAslSxbmugHyKk/t5m5UXNfotcTtAJaNfmqGrihKm0KvZkGVGOW6u48LKpiDyhcKta3NVjqru/usnCqQPhA5n7LTaNImNxUTLT9wqNmKu4dqZsL+/mrDEkl2s+Cl4DY83mGevODceBUzdqrqRG2dgcxD3O7IuAQPKTu7l02hUBvAHDQkemi6Y/HgO6sAG0AzHgRF9NxWbxOMLHX934k/RLK/B4z5cNr1C0TlnhFvGeKqMBjKtA2bLL2mdee4d1yrp+La+dOVwSqvEZm31HvgsPb1rfXtFzS2/SqdiwdvBXCqG6tKyW0cG/wCNkwSJiJPKVpdnUzkB5LTW5tO9XSazFAa+wpIq0n2AA9JVDtDGMp/E79VncX0ggkNBt8/cokpWxvHMpNva/FVuL2o0W0HNY7D7be45XmLfzKbtXHNLbTr9T9B6o9bs/ea217HZhrOtuSkl5A7KwOHfVJzscbbvqrHD9IHaEXmHCPUe9ydw+hM/tLxuNcH9sy0/y0SUtoieyASNQZmORG6d91U4oPquIuWuuOIPI712w2ByC5147jxnduRxC5r0foW9pk6Zp4WW/wAM2AvNugNbtETYcjrz5+K9JpFdGHTlzv8AJ2lEpsolWhGlErnnQHoDpKVDWE7ipIwR32S2EUuT6jRluntww/MD80tLA8XgqLkqRBZtVsQbd+qotv7aDW30mFoMfsJjwTN1jNt9HXwSHEwYjX0WeVrXGRAbtF2cEXB03QrkYwm/Hmqehgi1skTAXNmO4NKyttayRbVXEkGU/rfZVNVx5bqHDnCKWMDtL8t6Wj2ty6+qsKWKEQs/SqO3iFYUHwLwnjNFlylViN2b3xTmtMXBjhYri6ty+Ss9lUy6JbHrPhotZyzt0j4bZ03Bgc/f8lYda9jerDcw0Bmwtv5KViCGwGsk91h5C6j1X1TMgjmI3T5j33O3Se2N2htN1N8OpEZjETI8RBi64VqjagNh9vFWvSrCF7JPaM2MXAsY5i0rB4etUYYkEDxPysovMXjwsXtfTJLWgrph8TnBDgGnhquX7c5w587ei54UnN87enMrGxvE6lQh19PfvxU8NAEKPQPEaKQHAe9VOrFblQ8ThWuM5QT6qJX2ZTAAyjyU+vVA0gSqnH1DBLXS6DHqNES3YsQ6+yaRdNhbjr7smVtl03Oy8vlp8yufWwAXhxIgW09TZcxtemCZDmjjEgEb7ExuWstZcLHAbObTKZjNm082f3x99yjt2lTdEPafGD7+yecQL6uB0i/vwlHJ8JBqtAywJ9e8KDVxcf3gdw9+vnpfoQeE7xy8Zv6KMSA6+aJ1vade8K5E27bf8PAIJA98OC9IpFYLoLRa1kgRzza843LcMrt4jzXRj05Mu0qUSuTawO9OzqiZ3A7Orvd+8qZWjUyrpu0sLRhmYF3E3JVD0vxT6WHLwCQLujcOK8vwW3RV6x7JJBAEndxjgspluNrhNvZ2441XkMxAp5O0YaHSDoCDoh2KLJJql4O+AAO9eF4jpPWpVwSSWluVwBWq2Zt6oWA5nZCLA2MeKVvAmLejG080tcQ431MFLU2mW3nQ77LIUMcKbcxd1knQWDe7jZWxqtdSLmkTlLo+izva9cNTT2jmAMqNtXHBo0meHFZHZu3AGdriBFtJ171H2vt1obZxjPGbgCND4qtbhdVZPxzHTCpdo4wMOYKNR2sDF7qJt2pNMnfuWfry02sK2Kzs0IVIzEFroFnBJgNoZmwTBbqFFxckl4MZdQq9S21Gz9qBzRmsVYtrzvsspTbLQ5pGkqRsfGF9ZtK9yBZEhWtdgMFVqmcuZvdP1WswOHFJuWQ08JkeqMftKlg6NolojhJi55rDbS6WBzS7LJNrXiOUT73KuukdtzUxB0Y5nPeT3KtxeKN5cQeXGN3HevOHbVeyajXQbkHd87+SuMB0odVaHOG+DPzHJTdnqNBtCtnYQCCb85Xn2MxIZUg7zH2Wj/pJja3VOmHjM1xmI5fVY3pYclWJgSDxE6hEnKt8LdtYG45LtTrNlUeFrS2SZ1gKwwnavwR6ntasq25Jjq+5q45rapA/WNB6pXETJzxD411XI0YB0B8T6JKbszu5cNp4iQWtGsNJO+d3gLwp9edH7cONXJMZs1rxfimDANcLWniCnUmspNysu7eeaqK2IqtOWTJ8Y89f1VzFFyGL2fkJabgmxiRPedygZS0giwJgxNj9PFafD1TVpubU1EQdCFQ7TYQSJgxrY3EfMXVz6K/aaaZgfvHdxgzx712pYOTmdDid8Eeai4fEjIA7eDwOiZTe9j25XSHaX+Ux90SDb0TovhHPpAGWxw4e+avG7HH53eaToZhXClJGt+5aMUO5Z3K/FXrH5inpYQt0c5dcjvzFWnUDijqB7CPbL7Gsfp1xFHO1zSAQ4EQdDPFeS4j8LK9Go6pSr02sJJykOMAmYsvac3IIz93l+qucIvPb5yx3Q95eXGs55G5lCofVWFDC4twDW4TEkNESKNSD6L37OUmY8/fgn32Jx08MZsPaj4DcHVa3+9kaf9ThC0Gy+ju0mteDQAzMLRmqU7d8Er1Ge/zQAPZKn1ivevI8N+HePeD1j6TJ1hznb5GgF1dYb8PHhpY/EtcDqC0n5lehimOHogM5DyCfJbebP/C4E/8A2yO5kx3S5Sm/hsyAH4qq8cmtH3XoOUpMh9ylyOGBb+FuDmc+Ink4D/aprPw+wQF2VXd9R30hbHqykyDiErscMf8A8D4VrcrKMDm95/3KtpdD+qqCoxoaGmY10716FkHH5rjiaRynKb7pBjxEhT61Xs8v23jnOEHiZ7y4T75LJYij1jnNOktIjiL2Wq6TbMx+Z7hhwQd9MHKTxjMSscKWNYCP2Z5MkyGu+RCvHX2Vd3Vy1hYQLabu6/C2nJN2XVLYcZILYPHjfgbqu/ZNoOaWuw1Uj/A7ThomUej+PJAFF4bpB7PzV6n2jd30tNrY1x6rI4TTteJLZnx+iodv7RNeqSJ3buHzV0OimKdeo5jBwzXA8J3LvV2FSpj+sk77BR7SL9LVXs6qYA0tvV9RrNAgER3qpdhQNL+iG4fl80v3Fftrg4jy92HDvSVMaIgfoFWGm7iudSkSIJt73I/chXx1I/pABlXKZe0T3+9VQu269zmyd9+EKUcKWklpieSq6ux3ky2PX7K8csWeWOS7w23WFwhsX+cW8wmmuDVJBBsI05nziFRN2TWB+GfEBScDgsQx4dl9RvVfx+0/y+l6a0CONu8fZV+16943gRzsF2pMqyCWjxO9K7ZuYyRfxPkp3jKv1ysVLqvZF/luVjsp7HubncNbt0mND7+in0Nlj8o8grnA4CNx+SXvBPHXoPRmswUwGukRvN/W60DTzWH2XSc0CAfEkq+w9Rw1IHvwUNF5k5+qOr5qLRq2+Ke5dc/M+X6I4TysSU/chC1jM+EAIQkDwE4BCEGa4pheUISAnvTXoQmIaAllCEjDnFMLihCVCNVKrsVUIFihChcVT6hOpKhV6Q9koQhSG7CsP8ITXbOpHVvqfuhCjJcMds2l/ZtTP6MpfkCVCziiDY9D+zHmfuuNXZVEaMHmfuhC0SifsFP8vqUHZ9P8vqfuhCKcPpbMpfk9T91IZsqj/Zj1QhKCpNHZNH+zHr91bYTYeHP/ACx5u+6EK8WeSezZNBulJvlPzUj9lYBZoHcIQhMjTSHALnohCKcd6DZC7fs7ef8A3O+6EJxFf//Z"/>
          <p:cNvSpPr>
            <a:spLocks noChangeAspect="1" noChangeArrowheads="1"/>
          </p:cNvSpPr>
          <p:nvPr/>
        </p:nvSpPr>
        <p:spPr bwMode="auto">
          <a:xfrm>
            <a:off x="155575" y="-2133600"/>
            <a:ext cx="695325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 descr="IMG_06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84984"/>
            <a:ext cx="4764021" cy="3573016"/>
          </a:xfrm>
          <a:prstGeom prst="rect">
            <a:avLst/>
          </a:prstGeom>
        </p:spPr>
      </p:pic>
      <p:pic>
        <p:nvPicPr>
          <p:cNvPr id="9" name="Picture 8" descr="shady ca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0040"/>
            <a:ext cx="2613574" cy="3737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en-CA" sz="2800" b="1" dirty="0" smtClean="0"/>
              <a:t>There are other catlike animals that are different enough from those in the genus </a:t>
            </a:r>
            <a:r>
              <a:rPr lang="en-CA" sz="2800" b="1" dirty="0" err="1" smtClean="0"/>
              <a:t>Felis</a:t>
            </a:r>
            <a:r>
              <a:rPr lang="en-CA" sz="2800" b="1" dirty="0" smtClean="0"/>
              <a:t> that are placed in a different genera. Lions and tigers belong  to the genus </a:t>
            </a:r>
            <a:r>
              <a:rPr lang="en-CA" sz="2800" b="1" dirty="0" err="1" smtClean="0"/>
              <a:t>Panthera</a:t>
            </a:r>
            <a:r>
              <a:rPr lang="en-CA" sz="2800" b="1" dirty="0" smtClean="0"/>
              <a:t>. And cheetahs, although similar to lions, belong to the genus </a:t>
            </a:r>
            <a:r>
              <a:rPr lang="en-CA" sz="2800" b="1" dirty="0" err="1" smtClean="0"/>
              <a:t>Acinonyx</a:t>
            </a:r>
            <a:r>
              <a:rPr lang="en-CA" sz="2800" b="1" dirty="0" smtClean="0"/>
              <a:t>. Groups of genera such as these, which share common characteristics are gathered into larger units called Families.</a:t>
            </a:r>
            <a:endParaRPr lang="en-CA" sz="2800" dirty="0" smtClean="0"/>
          </a:p>
          <a:p>
            <a:endParaRPr lang="en-CA" dirty="0"/>
          </a:p>
        </p:txBody>
      </p:sp>
      <p:sp>
        <p:nvSpPr>
          <p:cNvPr id="4099" name="AutoShape 3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1" name="AutoShape 5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3" name="AutoShape 7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5" name="AutoShape 9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7" name="AutoShape 11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9" name="AutoShape 13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11" name="AutoShape 15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13" name="AutoShape 17" descr="data:image/jpeg;base64,/9j/4AAQSkZJRgABAQAAAQABAAD/2wCEAAkGBxMTEhUSEhIWFhUWGBUVFxUXFxUVFhcWFRUWFxUVFhUYHSggGBolGxUVITEhJSkrLi4uFx8zODMtNygtLisBCgoKDg0OGxAQGy0lHSUtLTAtLS0tLS0tLS0tLS0tLS0tLS0tLS0tLS0tLS0tLS0tLSstLS0tLS0tLS0tLS0tLf/AABEIAKoBKAMBIgACEQEDEQH/xAAbAAACAwEBAQAAAAAAAAAAAAADBAECBQYAB//EAD4QAAEDAgQDBQUGBgEEAwAAAAEAAhEDIQQSMUEFUWETInGBkQYyobHBFCNCUtHwFTNyguHxkkNissIHJKL/xAAaAQADAQEBAQAAAAAAAAAAAAABAgMABAUG/8QAKBEAAgICAgEEAgEFAAAAAAAAAAECEQMhEjFBEyJRYQRx8BQjMpGh/9oADAMBAAIRAxEAPwDapUkXKjBirUXyyuwUVY5EzoDlAcnaZqGH1EIvQXPUByyiZocplHpFIsejU6qDQpotRmuWZ9pVvtSyRjVFRX7VYv2tT9uHNMkazb7RD+0Qsj7eOaC7Fyg0zG+3EBGZVC5puLTNPGxulVhR0Tai8aiyaeNB3VnYpPQ1GsKqNSqLGZiUzRxCdBSNoPshuek24kc1U1kzHoPWqQh0a10rWroOHqqchWb9FyZaVm4Wom2Yhukj1TwlQUMqYVGuVpXVFphPQvLyiUHSMTCgtUyvLUjA8isGqXFRnU9JhPQh1ArGoEriMRAU5tUGj3a3XlkV8aAdVC51NmOe7QIVSqs8YhQasq6xURsafUVM6VL1IeqqALDl6GasIZKDVK3ELGxiFYYlZ8rwckcCbNDt1btkmwphjUeBitSshGqUR7EHImUTFmvKuKhU02IgpIOKAUbVi50Hx6IFXjOwhvQQP9omKMNjmd/Bc1iRldm8rXnp0XRhxqjuwpRjZ0jMY6zpi05rQQDuPXlomf4mQBmt11EXmDvCycNxNuUtEsA21EnfXTnA5JTF0qlUubTMNgEnZpHPp4/RUliTeykkpLZ22BOb8QGgnZaX3bZzVBLYmDz0K4QUKlJrZfcagHz2vy6+KtQxZecwcZILTl70wNwJuCQfI+KPo41uhFjR0n8YDXAAg2ItYyYyn0WhQxuZjSbPe7ujUkHfyXI0sUQ0NdDu+4lwAI7xLW2ieXhHRFfjctRrgL5qoEkw2HRA/wCJ/cJnGL00O4JnT4rO2xGwOux+SU/iTKUmocoEkzrbos3+JVO0c8guOjRzMWyjzXH8UxlV2IisLWOXa2g67+vVRf48K0S9LZ2b+NVq4JaTTogbWe4c51A8Fft2MAgZfmefiq4FjwwECTEnulxmJ5WWbintqkwC141a4ETH16WTxxpLRa1HSO84DxguGV2vzW/Trgr59wklgDoIt4R8Ft0eJRuvPzP050icqs6vtEJ9cLE/iPVAfj+qVzbJukdEyuFYVwuVbxSDqifxXqiptC2jdxGKSNTiFtViYniltViYniR5pXykxuSOt/inVI43idtVybuJHmg1sYTut6UmI8g/jeKHmvLArvJXlWOLRPkxsVEQPSrSiSrC2FzIjEux6OCmQC0qhCkuUsKDGs9kVcqMqvQoWz1MJtgSjCjsegzBHBUDF5xRGIrQtktpozWqgKnOg2YU4rQlsgSRf9+q53G4hhb3gQR0HXc2XXi9pXK+0uGLBlpBoB6a+qvhdo7fx5NxOcwgdUqkNJ8sxjpzXXklmUh9xqYH+1z/ALM4B8mo6DtHKFsYilmMAd7pP78lWTOiKMviHFRniZHT8py7cwUxwfEMpPdlJJAkt2dOg6O6bpnFcIaBnLbxm6zsY8YR+B4IGn2sNzOzZbg2cfd+UeJlBPQWtnsTxIte85Q5+XNl2cT2ZMg7wD/x6qvFXUu1pMzloY0DKbBxOvi42t1CWxVPtcWGPuCDlLZEskAA31LbeICb9qaEUW1Gsv2jGS6+UOMZ/Qi61moNhuKsa8vLrCevujUDzctMUmV4Jp943kzqLi45c1kVuDszNqNBMNIjYyRJI2hbODq6TmAAuBPxOgS8tjcdGV7Q4o0MlNsmbmdZ66W8Ffh+Ia8te4y6NZA8kx7XUO0pAtBlukwfmPkgex9Fzu6+kI/MS7MfFU8EzVrPsCNTfw5fVDFU801xDDZXJFzVxzgnK2cWSTcmMMxhC9UxpSr2oTgk9NE22EfiypbiilYUgJuKDFBqtc6JGqSjuQaiZJGkgGVXDVCI0o0ZIWqhQi1AvIDUSwqXFAa5EJsgTIDkdlRKSrtciZBy5EpuS2ZHYgxuIfOvZkAleY9Ek+xlqIEAORWlCh6CByIwoCJTclYrQcuVC5M0ME98QEy7hopkdqdTtdPHBOXSCoNmc1ywfaOgQJDiZN26+gXfjD0aZBALw7aJK5T2yw3fY9lmybciec+C6Ifjyhts6MMXF9mXgPd2gDTUDzCNUrspRnhrReZAE+Z+Cu6kxje0f49PgsnH4IYlj3Of3o+7Byw1wIIJG8kenxzVvZ3XS0TjPafBmxr9Ihx9I0Egfu62OG44BrBEtc0FrxcEHR0/VfL8RUDTkqZw5tuzvBO1ivovsiwO4dSG4fUF9oqPny/wnnBJCQm2wnYA4o1AdIIjTWYHoCmuKcYHZvGWGADNUJygGdibRJ+CjCtD67qdoFt5Itbnv8Vm/wDyhRy4Oi1s96tLgBqA15vziylBcnRTI+Ks0OBcWw8wMUxxdFs03nQbE6afmW82k18kXggyLAz4X+K+HMpNqP7hD3vMAABgBPOAANSvrHAR9jYxvaCo0ta12+V8XiT7hvE6QPJ5wXaExzfTNTF4JzmuGgOhzekTKQ4UatMHRsGCdz4XutDE4ewc1xAPUxHSLhZmHqHvC2sgxFjz5oS1GxMkqWjSrYlzzLjKGQhUyiArkcmcLZSogQmHBBK3IydlMqHURnJauUbNYM1EJ71RxVZTIYkuVmFULUVgWbCmjzl5WeFCyYdACxeCI8qAFnoi0ULFBCOAqkIcjLQNqdohLsamaZS2NZ57EMMRHOUsCdMRlIKKCrlqq+pABAk7deiaMXJ0h4ptjGFoF9mrawnC8vvETrdcv/EajLgQyQDO0ps4l77Fwj80xZdePFGLt7ZZYzfxFQFsZn5hfuiEvT4i0Ze2yg6gEy4+Sz6PF3khjGQ2Q0v6bmUbsmVHuqUqUkQ3O7TxarOQ6RscOqZn52h4F7kfRC9pWMfRcwuh2vKVepjmUmd8wem56Bcticb2rzkdLeRmQN7govoC7Oeokl4ZUqAsnQ38piAtgU2B0gEg2ABLR6TBvy/2lWwOUk+Z302ibp7guIZVdm0jU2vGx6fqudouh3C8Rp0Wvc9gysaXukCIaCbEzf8AwsT2WzNwbHOGU1HVKkToHuLh9PVJe0PExiKzME0QC8OqkTam0ghovF/0W1jabajmAS0ZRlYYENEXshPUaDCuVjPCMPFTtx+K0eX7Kc9oagZWwNSoM1IYgNqEiR32OpjMDt3gb9FbCYaWBk7m/wC9UV+FbWw9WhUdma8EAgAljwTExtoZ6KeJ1IpkVxJ4tQpB/dpMpkT3mMYJb1yiSR+wgUcE2qx9N06d6SGkT1yjpYhB9lePMrNDalnj7upDROdts2Y2IPwMovH8Q1jgAc02BN4G4A1DtLzF1Zp3sjetGNhcfiaYNHOHskgGDIEwBzC0sOy1zJ8IS+BosaO7Eaj631TtILmyz8HPlnegoYvAqK74AO26DVeudnOwj6kXOiq5Be6xVnvQoyIcgVgiCoENzlnIwm5QGKxaiUp93bVCEm1s1giFdhRatNBIhMwhHLyB2i8tYeRaqi0oiT4JJ9VM4M3nf5eCZuzMis6NolUNRTjdUu1J5Aw4qKxqKoapDbIsAdhsrMdCGwIjniEibsBXE4gxA1KVrsqsObO0NGs3SuJD2zUiw23KcNAYikc3dkei9PDHjDfZ1Y40jL4jxRxYYc11M8tQm+EYuAGvkj6Lm6fDOzLw2qHt3A1C2+AcV7obGbYKhQ6Z/E2VmupUoYMvecbCJuEzhnvb4CMo2yxqsLFVGS0NYJ3bPzhDqY134vnuijDvFuKZvfGhsQJHwusqlxPUNI8bg/GE41ndGZsg9AfUnVZGOwTs5fTdPQG0dZCzZkh6pi8wLXa89J8/1SNHE9mSATB5Zt9Trc7K9GmDIc3xjvJetRaDY/MgRspodhvY2j2mIxFWoDmDg0EkG0e7GsdVq+2vA6tZtOthD95TGRzbAlouDffw5rM9m8Szti0uADoEnQRNydv30Xf4nhFR1PK0Myx7xJNucIu7tCWkqZ8hwPEeI4h5w1LNnGoyxBH5ibN31X1X2b4EMLTLalU1K1Q56hEQCBHdHgAFkcO9katKq6oIeXEHKczL5bDNPKNVutwtV05WFhbqc5DYvMuBWl8ATSfZyrnNo4+uymS0VGU3k5W2eHGfAERvvyWhXzVH53OJBju2gESNNjt5IGH4eDUfVs6TJPONIm8Qn8S1hYC2Z1iZ8UJ9a7M7oguu3xI23H+EaEkCXMncXB+oRKWIlsnXQ+K8mMnzcWcNsLiHWjwCHRbBLDtceCG6rceMqtTFCQ7Qg26jkqtqqFsdqUu6RulKmib+0giRySlRtvMpW9BT2Lg2Vqaq7YKodGqip0/oZBTYEc/kFRphzT4j4KjiQ48oVc/wMqzB5G6z0lWepc8lLuKo9odnmOULzWqFOO0Yio2CmMJUusynjmvAINnSWnwsQeoXqde4A3MKkoSjIbpmnjatwhsKq10i+rSR5ag/P0QyRdTvbEatmjh2T4I9akAF7h5BpoFSpOqfyNVAzUuhVyYJQKbjpyRK9WGkoQ/uNI0Y2znuKcUqMDWtOtzutrB4txpQ4QSNSsvjGLbSYw5BmPwQmY81qRBC9U60Z+HBpvqOFwdgtLgQJBcIBmY5LN4bg3AEZreqvgCWvcGu39UpkdJSqFkhtydTpM+KjDifesZ+qFRxbomI2mJWjw/DPdDmgkk8kUFjtQvABEBotJcBPPx3We95LnOZba516gBO43ibmywmCB3g1oMdM1xKUpMZUYQZHLNfXfkEGFGZisf2TgAySdSAOY63QHYMAlwfqJI2vvZHrsZhmEvc5wm096PCTZZob2gdVY85SNLW6dBJSsIpRYwHuGRMk9Z1XacC9qK47hfmAb7piABEC2wgBcRw7BAsc0viTZ3VaWFotwpa4uJzAjntz9fUrN/AK+TtMV7bvZcs3303v4aJd/tPWrMDXuysfI0gETcOj93PnkV6rH/dkSx+24Frjwv6p3B02VGupN0ABadLxqD6X/RZNg4I38FVcykGteCRbSfIxf09Fk1q0z3pvJA28v3otngzRQpHO4km5usvG4kHNlcYm8CNefNZ9Al0TSqZfAheo0wQ6DDgdeY5Ebr1CD3ZJkb9EuXFr3Dp9F4eST5WcDJq4jyP70TVHQghZuIEhibpV8oINzt1CLyaSNR7DgE3tOiNBDZmQSYm/wAUr2veDR8dkyKDxTcQ+wvlIB15HVVg29fQrRcYXNcG/X9UKvRAs5xBO2U/NFpVHBgmCOmqFWxwDsriC07HUf0nZZcFryN4FC8yGu1BieYOhUVm5Sbq2OILszNBad/AoNUSJ3m/kpSnxbXwYape7KFTjNMcvmnaBGSAbxfokS2HQupP20O9onEuubRC8qVxPiF5c0Mr2kCjnn4M0WspvOlR7Gu2OdralJ/gQY/0nOFszVHT/wBPM4/2f5hN4igMRh2mZLezdexy036+bHu9As7BYs9hUrRDqgaw9QHSSPEQPJej6ikt92NdjuFqwYP4tf36+qKyiSSBrokmQ8s5zPW3+k8/ERlcPxQOUCL+enxXNwcZ0/5QXQ1Qd2fdLgXH8I0aOpU4hp1GqUcxzTmi4+IT9E3p/wDc4A+ABd8YhO3ekBbM9kz4o1elI+KJXaC8kaHTwBIn6+azsS+S5szLfRbB7G5MaOnYPimDp1Yc82aNAuerY1t6bBA0/wAlMYCu4NLX/lP+Uk+pSY7NqTovSTsvyAY2s9jMgdE6oXs/WeHnLeYmb+aQ4nWzPJ2Wz7OYN7XwSGiA506tBNsw2KetAvZ2XCab6rw2O7vy/eq3a+BczutrZJsAD3zHK4+KzRiopup0q3ebcWggbxF+iXruomox7qpzdbX8bFL0OGxvEKVOqKeQyQJcbkwdepS/FaBqgAPcBa2g9AoxfEqBflaQanOL+SSYKok1Ktye6ARPpqlYyGKuHLmimWgtIg3i3NL/AGClSY6kycpnMddtBsqcMwVRr3Evlpm5ufAbed0KnQDS8dpLXQb/AJpMx0sAhRjJpYJpZkDzJcYM8uvgto1GtaxhEkwfORb0Ky28KJzFpIH4ujZMgdSTbxRH4kFoJsQRAG0EQP3yWqwWalRpFTuiwgnkRAt0vITns1XfVe7u5WFsN2Jtr0P1CzODYipULpBygwJ8BI63HxW9QxTGkMzBriYHiACf34rUEI3HhtQYauwvBIh2wP8AV47LQxzKIaWgw7cH92RcRiMrml9LPmFnRDh+qS4tiGlpAbMEeQn9duiEv8RZvTF6DCBLXtJG2YTHJQGudc3cSMoFz/lZL6jQ4EsBg8hfxT326GnsWdnOrhrO4H5R4Ly6hLvwefTHMbhy1uV8B470SCR4gGyFVrz4zDfqkmVZjMAXX3iR9URhyjNlImYm8RqoPGm/b0HobbQAIkzMec/ILSo19QILXAt13WRh8YDUAF7Gd/MJP7cC8AG02HnclP1Ko9fJjZGJaLOIuCMouT1tokntE5XgCRIi56aaIHGaLqbnAT+a2wS+HpntMueDYT1/RPxinxQyi6sZglpAMu2POOYXqFYwWuBBj47oFdzmgtmTMki3nKPRezMGHU79SLJJYbRhxtbK0AwAdt1TFHmPDZZXZHMRedPNPPJczvaiBf6p3JJVQQ2HcCCDrz+i8lm1mhp53svKDxXsBOHAa205Q5o5nKeceET1KTxboaW5T2bfKSZFuuitjK/Z1HZTYNiRtIJjrqPVDxRJpA/mJPwn6ro0qfyZHqdWDniYG9onU+qvVOdltWPcD4G4PzQWtJhkG4FtTYA/qmMDSDyGEkZ3ZTGp5SOUlVU0ncjJl+0IDYMX0Mn4eiYNfutIMEEGORuPS6BlLSQ8QbEDkDIj1GnVItJFS5JBBE63iT8go120Y1se8ZJbtLfEDuz6hYra/eg6kD0Fh805WrCGt6WHnmnrN/RKVKEuDhYEZp2joTtZOuteQ3YqzB5nOfEAEsJ27wMfJczWriT0m/muqxlXLhxeC6oT/wDgD6LHo4Nr3CWxfL/Vznp1XXgyPbkOpCnDsNBFV0S4nJm90RrUI31sNyuzouc2n/KDWESXkZpnVzrSfpPJFwgpspgNbLgPeFLNABgBmaG76zyV6fF2U6Tnh9SqWkAsd2VMiTHdGUDpEmV0tvsvCNbZiYmsWPsIB0Oogz3qb9S0ctlYcQAgVWkwbVMocPOPmi4unTqtcGUnNaSIse683acukOPcMRBiRBJXKDF1KZGUkj8vKbWRTGejrMdUp0y17aWaROdkfG6UrYfO4VBMHVs5TroSFk1eI1RDm3H4gRJ9E1hMa6oILSCbR+iV/I6fg6d3daCWiCCBeQdoE9bLGfj2lzmVWWyggnczp0ER6Kns/Wc5j8M8mD38O8zaoBBpzyc34xzXnuY8AOEkCP8AHjslT2xU77NbG0op0Mlg93aOi/ca3KwdbmVzeGIe8kz3TMTbMTDr9F0nHa4Z9238IbSA8AJWPhqQLhTZBMhztJgEzE67z0vshjfst+diLqzW4Zi2NAmBp8SR8wm28NFSp2ma23isDhzoZ960DUE2GsRA/eifwfE3NDS0SyoXFrugsY8DHkFS0P8As6TDUqr3nLUENsWthxkc2m91XigLmk5YLQZNxMdPJRh8YQ5r2NGctEnwAtM+hUY3jAFV05XTaDmMWAMga/vRBteQPqjBNVoBMyeXLl5J3hYBZ4n/AMgQJ5XA9Vn8QoZHHKRuQSLx1G3gp4ViXB5a4gtf3TzAtB63+S83LCkzjcWjRxNMU6mZsxDXN0ILHjTqbkeIR3YZxyw1xzd0QJ1GYzGmoQOJtcGskCWlzOl7geXe9VocUxbhRphrDNN2fxIaAdNBF7/m6KORXNARn0qBacwMGcuYiIk2lDqUmsLpA7TKZdciPzQd/Ba2MIHfZcPkxtHccZ/5SOq9VDLZhmzNNMkRbQCxn8JNpvHVMnx2a7Rntql0PJz92DzjQarVo4RuV9TM0kAtcBBIzMzMI82uHklaeD+9ABGVwgTaCwGW6Ws2fPzTlGqLmQRLRHVsWPO/d81OWmHkqMjE4G5dIcB8LGPmJ5QootMxAk5Rm3ggA+GiZr4fK7MwzsWmDmY2YMoTsGS5z2EBrTTkgyQAQfprpoqN/BrCmm1zg8GAWtdOsmEDF0mkvaCRALmkTBAAO97hNYSoHBkgEABkCwtZ49QrV2Q7vXdADTEk5HZr9Dp/paU1v6NYk3DgXIuTIPTKYHqfgvJhzokCOcHawj5LygnKlTAJV+FOqPf3YJOUd5kG/wCJsyLgieRHJaOFpsqM7I2aSSTawaADlncAyEnw2tD+8Dq4x5yZ6X+CbosDXGPdOcna+oHxjyVnkqSvtf8ARqRk0qQ7UPGgc0ATJBm0kW9ORWozBlze1GUHObCLzrBGl9krw/DNcSXudTpwC3N3sxk3FpEazbotOgGtpmg0F0T3gR3iYgy3TQJ8y1rsFaMviT3duIuSct9wWgi/gTdIV3w4kS6LW9Z+a6rDcMec1WrGbuhpBEEZMriQNCkqWGFF4aWmSSNDEAHKZNtHFI3x8AMfGMJyQ0zdsx+UiCB1Dh6FamP4TmNJrXZQReLk5R3QCdgQECnnBYXMdILmw78QIjXexK0+HCQG7NcYnkbR5KeXJJfXZlaOep8NdWaxpAOUnMXySL2PWb+i0sPwqlS75aHOMAE3Df7dDfQQtOng2s92+YkHQgSeXRD+x5w1zYMG8gW2JldUc7h2vkrHIl+yuPyE04e9lQflPZ5rRBaDldP7KVpcMbL2FjDmBBiQXEHMLbGR1+N6UKJfXpviDSLxfQtfy8x8StSliw5rXgWdoREGLXGx01uqT/IqF0V9a10cxgeO5MUcNWawsd3bfhLogm0SDGnTkgcJ4K+jxAl4EU6bnsJIAzOIptjrLvguur8Mo5u1OVrXNymBOxEZSYnvG8Tp4ovEuG54dTqiwDs5bGZlI5nCJsSLxM26JJ51JOumicpSl0cNQ9l6jcjauZjjUc2qTlIDS2W1GmYdLjBuifwg0Rmd3wKrRa0NlwB5gG2k/VdnxLDAtaCXEvLZmMo0BtsczR6lVwzG5j2lwW2IAmWkQC2bzcR16KT/ACZuf0xeckYnDaNOpQdTaRIDnUybOBuWta7e4aROkLGOG+9bULS2fvKjCC3K6nDngjabH+5dQ7hjSX9kS0S0gRcN3EHkj/Zg6nkqQczXU3A3Mixh2onXzRhJxt/IscrRyXCsBUxFN9U3DiSIMuD8xdEHYmypheDYinUbUdZ2d7rQYYwslxINnOzk5TBhpXW8C4YyjNMPkBw7sQ4aEXHvX3KPUw4f7zNM+UnXvd1w+A+CD/Jnykl14/0N6u2cvSwLqrxSaXMbUaXMeALm0scbHWW8iWpirwd32dtJhAcx5B1A7+xGov4pvA4djT2RzMJDoItDnGZa6CBcT4laj7mSLkOB/qymCQEk/wAp2v2B5JXZyWJwFWh2bnPDw67C0GA8SCL6WBP9y1vZ/A9zt3VHgy77sAAuvYl2pB113W5VyvptAEgC4Itmt+iX4LQIquc45myIboPHxVf6qTdPtGWVs9jsE6uyWd135XfK5ssjhmGptLWYhrmF73MLrEsIu10gXaugrM7IgEAXkQeeynFNDiA6xHeY4Xki48DZCWRySsXlbpmZx/CljiPeaYLXRMwd40iRqmGUHPomT3hDmFpmxbr6H5LQwld1Si1tQAnLlNteZhKsdkbDYFoG1hopzT4WuwXTojsC1uUEOeR3hbKTBsc0zqB8iEsyiWtILYEebXifnInp4JlmIi5gONx52TWLrMyXgOvr05KeObk6fgDEsAyzc1nAvfMDQOMT0gx5pbEU3Co6G5hOYAcy0tcD5H5IrMUe7UDe73abr3yAd53qQh1mgAvBEsdE+Nh8LJq2jFsTThrXMkw7Lf3huHA8/nHgi1WdkDWbLQe64Rz3A2tedIkcwB4WsSXTobx9Qimo003UyXZjZh3ymMw9QD6psapuzGbUJuBAc2Ig6tc4bbn9PQja8vLibgNDW3LYM5xpMd7bQG8aodZlgDdwJM+E2n4pTE035xUy2JFxNgBcwCJ10RUVzpmNPiFAZi4SCYDmyCDH+TrOw6qESQ4Zjq2SdwQYvHMEFeTwWuikf0Dp0mASI2PrqnHYPKxz73bIA3OiVA7/AJBaGKceyHkpx93Zq91GDhu+00wTO51vuncHYEjYEQdzslaI+8f4/otCiLDwQyy42aUabQKo5zbkxmAmDuJI8pKrWxji7KCSAMzdY5kI2J/9XKlLVvh9UIq3yFsy+IVyypnEG4c0ku3jYiAbn0W+AA9r2kAH3m/93NI8VaOz03+oR6W/l8lRxUkZsrTcH5sndMnmL+O6aoXOSQJ15/7SLPw+P6odb+Z++q04pUvs3k1eI18rSLSIGbSfFD4RRaIEQ1xm18riDNx1hD4n/Jd5JbgxhrYSubQ1+RjEuJaW2zRE7IVKrma2mXQLQZ0dzB9fVFeL/wDL6pKsL+qi3x68MRMuar2EhziQMt51g3nyj0TdJ8DuGCbgjkbwOiynG4/fJNVPcHl80HfBS+zNj7KsOc+4cQCDmmxEEE7nb0U4HD5sxHu3JHU8kmz3SjcHcZdf8JVsknpfIJDdeBDgNBqgUMVYzJl2aOR09Ec6eazKJ+89VzvtGSH6FVr8wMEjQEbTPr1RMWQ5ltQZtqs3DfzT5pnD/wAw+BVVjTQfJXDYg9nkJnWOd+aDXDmN6QvN/mlaXEB3T4I8bewJ7MmvXdWY24GVoHjHNVo450AEzl0+kqKfupSroPFByalSD5NpmLcSHG07JPE4mG31kx5qBqg1xYeKq/dCxfIz2jYAeYsIPXqicQq6m5AGu0FZ3EvweK18eO4f6UMS5K34DVFqGQ02SILhEdEjUoDtOzbyJc0/iTvD2iKdtvoq0h/9hv8Ad8grKPHSCnsSwZmKjdnZSFbFvyGWzmkdfFTSEPqAWGcW8yrn/qeSk1ux5VegGNpDKXM13E3aSb/CVPD6uZuR1wJjzg/RAqfzj4K1HUeB/wDJCabTaYZJFaFaJdFpIjmNl5Hri9P+tnzC8srVpDwhZ//Z"/>
          <p:cNvSpPr>
            <a:spLocks noChangeAspect="1" noChangeArrowheads="1"/>
          </p:cNvSpPr>
          <p:nvPr/>
        </p:nvSpPr>
        <p:spPr bwMode="auto">
          <a:xfrm>
            <a:off x="155575" y="-1858963"/>
            <a:ext cx="67627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15" name="Picture 19" descr="http://animals.sandiegozoo.org/sites/default/files/juicebox_slides/cheetah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5616624" cy="3227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72000"/>
          </a:xfrm>
        </p:spPr>
        <p:txBody>
          <a:bodyPr/>
          <a:lstStyle/>
          <a:p>
            <a:pPr lvl="0"/>
            <a:r>
              <a:rPr lang="en-CA" b="1" dirty="0" smtClean="0"/>
              <a:t>Several families make up the next </a:t>
            </a:r>
            <a:r>
              <a:rPr lang="en-CA" b="1" dirty="0" err="1" smtClean="0"/>
              <a:t>taxon</a:t>
            </a:r>
            <a:r>
              <a:rPr lang="en-CA" b="1" dirty="0" smtClean="0"/>
              <a:t> called an order. (</a:t>
            </a:r>
            <a:r>
              <a:rPr lang="en-CA" b="1" dirty="0" err="1" smtClean="0"/>
              <a:t>ie</a:t>
            </a:r>
            <a:r>
              <a:rPr lang="en-CA" b="1" dirty="0" smtClean="0"/>
              <a:t>) cats (family </a:t>
            </a:r>
            <a:r>
              <a:rPr lang="en-CA" b="1" dirty="0" err="1" smtClean="0"/>
              <a:t>Felidae</a:t>
            </a:r>
            <a:r>
              <a:rPr lang="en-CA" b="1" dirty="0" smtClean="0"/>
              <a:t>) and dogs (family </a:t>
            </a:r>
            <a:r>
              <a:rPr lang="en-CA" b="1" dirty="0" err="1" smtClean="0"/>
              <a:t>Canidae</a:t>
            </a:r>
            <a:r>
              <a:rPr lang="en-CA" b="1" dirty="0" smtClean="0"/>
              <a:t>) are from the same order – </a:t>
            </a:r>
            <a:r>
              <a:rPr lang="en-CA" b="1" dirty="0" err="1" smtClean="0"/>
              <a:t>carnivora</a:t>
            </a:r>
            <a:r>
              <a:rPr lang="en-CA" b="1" dirty="0" smtClean="0"/>
              <a:t>. All members of this order are carnivores (meat-eaters).  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3010" name="Picture 2" descr="http://www.padoniavets.com/sites/default/files/field/image/cats-and-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8940"/>
            <a:ext cx="5616624" cy="4219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72000"/>
          </a:xfrm>
        </p:spPr>
        <p:txBody>
          <a:bodyPr/>
          <a:lstStyle/>
          <a:p>
            <a:pPr lvl="0"/>
            <a:r>
              <a:rPr lang="en-CA" b="1" dirty="0" smtClean="0"/>
              <a:t>Orders are grouped into classes. All members of the order </a:t>
            </a:r>
            <a:r>
              <a:rPr lang="en-CA" b="1" dirty="0" err="1" smtClean="0"/>
              <a:t>carnivora</a:t>
            </a:r>
            <a:r>
              <a:rPr lang="en-CA" b="1" dirty="0" smtClean="0"/>
              <a:t> are warm blooded, have body hair, and produce milk for their young. For these reasons, they are placed with humans and other animals in the class </a:t>
            </a:r>
            <a:r>
              <a:rPr lang="en-CA" b="1" dirty="0" err="1" smtClean="0"/>
              <a:t>mammalia</a:t>
            </a:r>
            <a:r>
              <a:rPr lang="en-CA" b="1" dirty="0" smtClean="0"/>
              <a:t>.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1986" name="Picture 2" descr="https://classconnection.s3.amazonaws.com/213/flashcards/5418213/jpeg/mammalia-or-mammals-145D6264D315063C03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68630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/>
          </a:bodyPr>
          <a:lstStyle/>
          <a:p>
            <a:pPr lvl="0"/>
            <a:r>
              <a:rPr lang="en-CA" b="1" dirty="0" smtClean="0"/>
              <a:t>Several classes are placed in a phylum which includes a large number of very different organisms that share important basic characteristics. (</a:t>
            </a:r>
            <a:r>
              <a:rPr lang="en-CA" b="1" dirty="0" err="1" smtClean="0"/>
              <a:t>ie</a:t>
            </a:r>
            <a:r>
              <a:rPr lang="en-CA" b="1" dirty="0" smtClean="0"/>
              <a:t>) mammals, birds, fish, and reptiles are placed into the phylum </a:t>
            </a:r>
            <a:r>
              <a:rPr lang="en-CA" b="1" dirty="0" err="1" smtClean="0"/>
              <a:t>chordata</a:t>
            </a:r>
            <a:r>
              <a:rPr lang="en-CA" b="1" dirty="0" smtClean="0"/>
              <a:t>.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0962" name="Picture 2" descr="http://4.bp.blogspot.com/-_EnDrIAqnzU/UH1M7RfR6II/AAAAAAAABbE/XT5XA9mw7fI/s1600/chordate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838575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211</TotalTime>
  <Words>670</Words>
  <Application>Microsoft Office PowerPoint</Application>
  <PresentationFormat>On-screen Show (4:3)</PresentationFormat>
  <Paragraphs>78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hockey fans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Hinds</dc:creator>
  <cp:lastModifiedBy>Kimberly Hinds</cp:lastModifiedBy>
  <cp:revision>23</cp:revision>
  <cp:lastPrinted>2016-02-02T00:09:12Z</cp:lastPrinted>
  <dcterms:created xsi:type="dcterms:W3CDTF">2016-01-30T00:29:23Z</dcterms:created>
  <dcterms:modified xsi:type="dcterms:W3CDTF">2016-02-02T21:48:22Z</dcterms:modified>
</cp:coreProperties>
</file>