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6" r:id="rId7"/>
    <p:sldId id="257" r:id="rId8"/>
    <p:sldId id="261" r:id="rId9"/>
    <p:sldId id="258" r:id="rId10"/>
    <p:sldId id="259" r:id="rId11"/>
    <p:sldId id="260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B4B5-660C-4372-8AB6-0593476F4294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8744-02A4-4D77-8655-D6DDF8B9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8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B4B5-660C-4372-8AB6-0593476F4294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8744-02A4-4D77-8655-D6DDF8B9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40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B4B5-660C-4372-8AB6-0593476F4294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8744-02A4-4D77-8655-D6DDF8B9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39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EC3C4-2713-45FA-B530-A7D0CADA9FF6}" type="datetimeFigureOut">
              <a:rPr lang="en-CA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A2ADC-B892-4010-998C-0E33B15CE10D}" type="slidenum">
              <a:rPr lang="en-CA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99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BCC11-9AC9-4E38-8201-EEFE0F7B44E0}" type="datetimeFigureOut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8DD5F-0684-414F-9B82-B4648C158F5F}" type="slidenum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377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0A0D0-5474-4099-94A5-0D786FE6C38A}" type="datetimeFigureOut">
              <a:rPr lang="en-CA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3556A-502D-4F11-A533-B516E78EA88C}" type="slidenum">
              <a:rPr lang="en-CA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548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93E3F-9ED3-464E-AA1D-879C33369A66}" type="datetimeFigureOut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54E5F-E6E9-46F8-96FC-93848F4A4E81}" type="slidenum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574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05C7A-D682-4BF5-B6A8-BD5097F4A0CC}" type="datetimeFigureOut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18F07-9207-480B-BEEE-3594FE0B77FE}" type="slidenum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49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319DC-CA77-4795-A4FF-90D0C9D5CDAA}" type="datetimeFigureOut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6A913-5514-4513-8E14-A01F0BD653A5}" type="slidenum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937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79AEE-C593-478C-B8B0-086E6847506C}" type="datetimeFigureOut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31B59-2AAD-490F-A29C-BD411F7EDF48}" type="slidenum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269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7639-CBC1-44A7-9346-2A9FBCBF240C}" type="datetimeFigureOut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B2CD8-6257-437A-9669-9306F782E386}" type="slidenum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80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B4B5-660C-4372-8AB6-0593476F4294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8744-02A4-4D77-8655-D6DDF8B9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20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7A87F-2740-4C7A-B5CE-3A2E03F1BD54}" type="datetimeFigureOut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0BFE0-4F68-447A-B291-2D2AE9DCBAB9}" type="slidenum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827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1FF28-74A5-4375-A63F-E67283743A20}" type="datetimeFigureOut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14B05-39A0-4486-AA2F-60328F780C32}" type="slidenum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732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D50B5-CA1F-4C21-B732-241F00535457}" type="datetimeFigureOut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A229-BECB-49CF-BB4D-AA9B4A219DE0}" type="slidenum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02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EC3C4-2713-45FA-B530-A7D0CADA9FF6}" type="datetimeFigureOut">
              <a:rPr lang="en-CA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A2ADC-B892-4010-998C-0E33B15CE10D}" type="slidenum">
              <a:rPr lang="en-CA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08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BCC11-9AC9-4E38-8201-EEFE0F7B44E0}" type="datetimeFigureOut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8DD5F-0684-414F-9B82-B4648C158F5F}" type="slidenum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76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0A0D0-5474-4099-94A5-0D786FE6C38A}" type="datetimeFigureOut">
              <a:rPr lang="en-CA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3556A-502D-4F11-A533-B516E78EA88C}" type="slidenum">
              <a:rPr lang="en-CA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130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93E3F-9ED3-464E-AA1D-879C33369A66}" type="datetimeFigureOut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54E5F-E6E9-46F8-96FC-93848F4A4E81}" type="slidenum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045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05C7A-D682-4BF5-B6A8-BD5097F4A0CC}" type="datetimeFigureOut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18F07-9207-480B-BEEE-3594FE0B77FE}" type="slidenum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86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319DC-CA77-4795-A4FF-90D0C9D5CDAA}" type="datetimeFigureOut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6A913-5514-4513-8E14-A01F0BD653A5}" type="slidenum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1344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79AEE-C593-478C-B8B0-086E6847506C}" type="datetimeFigureOut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31B59-2AAD-490F-A29C-BD411F7EDF48}" type="slidenum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45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B4B5-660C-4372-8AB6-0593476F4294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8744-02A4-4D77-8655-D6DDF8B9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571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7639-CBC1-44A7-9346-2A9FBCBF240C}" type="datetimeFigureOut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B2CD8-6257-437A-9669-9306F782E386}" type="slidenum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4810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7A87F-2740-4C7A-B5CE-3A2E03F1BD54}" type="datetimeFigureOut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0BFE0-4F68-447A-B291-2D2AE9DCBAB9}" type="slidenum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924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1FF28-74A5-4375-A63F-E67283743A20}" type="datetimeFigureOut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14B05-39A0-4486-AA2F-60328F780C32}" type="slidenum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941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D50B5-CA1F-4C21-B732-241F00535457}" type="datetimeFigureOut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A229-BECB-49CF-BB4D-AA9B4A219DE0}" type="slidenum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652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EC3C4-2713-45FA-B530-A7D0CADA9FF6}" type="datetimeFigureOut">
              <a:rPr lang="en-CA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A2ADC-B892-4010-998C-0E33B15CE10D}" type="slidenum">
              <a:rPr lang="en-CA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35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BCC11-9AC9-4E38-8201-EEFE0F7B44E0}" type="datetimeFigureOut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8DD5F-0684-414F-9B82-B4648C158F5F}" type="slidenum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0584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0A0D0-5474-4099-94A5-0D786FE6C38A}" type="datetimeFigureOut">
              <a:rPr lang="en-CA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3556A-502D-4F11-A533-B516E78EA88C}" type="slidenum">
              <a:rPr lang="en-CA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28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93E3F-9ED3-464E-AA1D-879C33369A66}" type="datetimeFigureOut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54E5F-E6E9-46F8-96FC-93848F4A4E81}" type="slidenum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4149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05C7A-D682-4BF5-B6A8-BD5097F4A0CC}" type="datetimeFigureOut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18F07-9207-480B-BEEE-3594FE0B77FE}" type="slidenum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3566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319DC-CA77-4795-A4FF-90D0C9D5CDAA}" type="datetimeFigureOut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6A913-5514-4513-8E14-A01F0BD653A5}" type="slidenum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68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B4B5-660C-4372-8AB6-0593476F4294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8744-02A4-4D77-8655-D6DDF8B9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680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79AEE-C593-478C-B8B0-086E6847506C}" type="datetimeFigureOut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31B59-2AAD-490F-A29C-BD411F7EDF48}" type="slidenum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7003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7639-CBC1-44A7-9346-2A9FBCBF240C}" type="datetimeFigureOut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B2CD8-6257-437A-9669-9306F782E386}" type="slidenum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343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7A87F-2740-4C7A-B5CE-3A2E03F1BD54}" type="datetimeFigureOut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0BFE0-4F68-447A-B291-2D2AE9DCBAB9}" type="slidenum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792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1FF28-74A5-4375-A63F-E67283743A20}" type="datetimeFigureOut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14B05-39A0-4486-AA2F-60328F780C32}" type="slidenum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2405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D50B5-CA1F-4C21-B732-241F00535457}" type="datetimeFigureOut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A229-BECB-49CF-BB4D-AA9B4A219DE0}" type="slidenum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4474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EC3C4-2713-45FA-B530-A7D0CADA9FF6}" type="datetimeFigureOut">
              <a:rPr lang="en-CA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A2ADC-B892-4010-998C-0E33B15CE10D}" type="slidenum">
              <a:rPr lang="en-CA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652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BCC11-9AC9-4E38-8201-EEFE0F7B44E0}" type="datetimeFigureOut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8DD5F-0684-414F-9B82-B4648C158F5F}" type="slidenum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476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0A0D0-5474-4099-94A5-0D786FE6C38A}" type="datetimeFigureOut">
              <a:rPr lang="en-CA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3556A-502D-4F11-A533-B516E78EA88C}" type="slidenum">
              <a:rPr lang="en-CA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902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93E3F-9ED3-464E-AA1D-879C33369A66}" type="datetimeFigureOut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54E5F-E6E9-46F8-96FC-93848F4A4E81}" type="slidenum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055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05C7A-D682-4BF5-B6A8-BD5097F4A0CC}" type="datetimeFigureOut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18F07-9207-480B-BEEE-3594FE0B77FE}" type="slidenum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770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B4B5-660C-4372-8AB6-0593476F4294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8744-02A4-4D77-8655-D6DDF8B9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493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319DC-CA77-4795-A4FF-90D0C9D5CDAA}" type="datetimeFigureOut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6A913-5514-4513-8E14-A01F0BD653A5}" type="slidenum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725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79AEE-C593-478C-B8B0-086E6847506C}" type="datetimeFigureOut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31B59-2AAD-490F-A29C-BD411F7EDF48}" type="slidenum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3763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7639-CBC1-44A7-9346-2A9FBCBF240C}" type="datetimeFigureOut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B2CD8-6257-437A-9669-9306F782E386}" type="slidenum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119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7A87F-2740-4C7A-B5CE-3A2E03F1BD54}" type="datetimeFigureOut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0BFE0-4F68-447A-B291-2D2AE9DCBAB9}" type="slidenum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476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1FF28-74A5-4375-A63F-E67283743A20}" type="datetimeFigureOut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14B05-39A0-4486-AA2F-60328F780C32}" type="slidenum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1296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D50B5-CA1F-4C21-B732-241F00535457}" type="datetimeFigureOut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A229-BECB-49CF-BB4D-AA9B4A219DE0}" type="slidenum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8705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EC3C4-2713-45FA-B530-A7D0CADA9FF6}" type="datetimeFigureOut">
              <a:rPr lang="en-CA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A2ADC-B892-4010-998C-0E33B15CE10D}" type="slidenum">
              <a:rPr lang="en-CA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52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BCC11-9AC9-4E38-8201-EEFE0F7B44E0}" type="datetimeFigureOut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8DD5F-0684-414F-9B82-B4648C158F5F}" type="slidenum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631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0A0D0-5474-4099-94A5-0D786FE6C38A}" type="datetimeFigureOut">
              <a:rPr lang="en-CA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3556A-502D-4F11-A533-B516E78EA88C}" type="slidenum">
              <a:rPr lang="en-CA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689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93E3F-9ED3-464E-AA1D-879C33369A66}" type="datetimeFigureOut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54E5F-E6E9-46F8-96FC-93848F4A4E81}" type="slidenum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9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B4B5-660C-4372-8AB6-0593476F4294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8744-02A4-4D77-8655-D6DDF8B9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949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05C7A-D682-4BF5-B6A8-BD5097F4A0CC}" type="datetimeFigureOut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18F07-9207-480B-BEEE-3594FE0B77FE}" type="slidenum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4116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319DC-CA77-4795-A4FF-90D0C9D5CDAA}" type="datetimeFigureOut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6A913-5514-4513-8E14-A01F0BD653A5}" type="slidenum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783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79AEE-C593-478C-B8B0-086E6847506C}" type="datetimeFigureOut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31B59-2AAD-490F-A29C-BD411F7EDF48}" type="slidenum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878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7639-CBC1-44A7-9346-2A9FBCBF240C}" type="datetimeFigureOut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B2CD8-6257-437A-9669-9306F782E386}" type="slidenum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8066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7A87F-2740-4C7A-B5CE-3A2E03F1BD54}" type="datetimeFigureOut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0BFE0-4F68-447A-B291-2D2AE9DCBAB9}" type="slidenum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038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1FF28-74A5-4375-A63F-E67283743A20}" type="datetimeFigureOut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14B05-39A0-4486-AA2F-60328F780C32}" type="slidenum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0449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D50B5-CA1F-4C21-B732-241F00535457}" type="datetimeFigureOut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A229-BECB-49CF-BB4D-AA9B4A219DE0}" type="slidenum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714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B4B5-660C-4372-8AB6-0593476F4294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8744-02A4-4D77-8655-D6DDF8B9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7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B4B5-660C-4372-8AB6-0593476F4294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8744-02A4-4D77-8655-D6DDF8B9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03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B4B5-660C-4372-8AB6-0593476F4294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8744-02A4-4D77-8655-D6DDF8B9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97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9B4B5-660C-4372-8AB6-0593476F4294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C8744-02A4-4D77-8655-D6DDF8B9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2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0E6594B-A2DF-4627-9EA7-B89DD10CE7FC}" type="datetimeFigureOut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E12BE9C-A24C-49BD-95A2-F970F45B267A}" type="slidenum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8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AC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B58B80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C398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A19574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0E6594B-A2DF-4627-9EA7-B89DD10CE7FC}" type="datetimeFigureOut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E12BE9C-A24C-49BD-95A2-F970F45B267A}" type="slidenum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03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AC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B58B80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C398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A19574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0E6594B-A2DF-4627-9EA7-B89DD10CE7FC}" type="datetimeFigureOut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E12BE9C-A24C-49BD-95A2-F970F45B267A}" type="slidenum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42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AC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B58B80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C398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A19574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0E6594B-A2DF-4627-9EA7-B89DD10CE7FC}" type="datetimeFigureOut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E12BE9C-A24C-49BD-95A2-F970F45B267A}" type="slidenum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72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AC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B58B80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C398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A19574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0E6594B-A2DF-4627-9EA7-B89DD10CE7FC}" type="datetimeFigureOut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2016-02-21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E12BE9C-A24C-49BD-95A2-F970F45B267A}" type="slidenum">
              <a:rPr lang="en-CA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36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AC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B58B80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C398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A19574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H2_6cqa2cP4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commons/f/fd/Stromatolites_Cochabamba.jpg" TargetMode="Externa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eoscape.nrcan.gc.ca/nanaimo/images/photo_weathering_e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What%20is%20Evolution-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hyperlink" Target="http://www.youtube.com/watch?feature=player_detailpage&amp;v=kPfw3Feb14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_DCP4cLVNg&amp;feature=player_detailpage" TargetMode="External"/><Relationship Id="rId2" Type="http://schemas.openxmlformats.org/officeDocument/2006/relationships/hyperlink" Target="http://www.youtube.com/watch?v=KxDQwBZj9o8&amp;feature=player_detailpag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b="1" u="sng" dirty="0" smtClean="0"/>
              <a:t>Evolution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r>
              <a:rPr lang="en-US" dirty="0" smtClean="0"/>
              <a:t>What do you think of when you think of evolution?</a:t>
            </a:r>
          </a:p>
          <a:p>
            <a:r>
              <a:rPr lang="en-US" dirty="0" smtClean="0"/>
              <a:t>Write down a few of your thoughts on EVOLUTION and what it means to you.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8"/>
            <a:r>
              <a:rPr lang="en-US" dirty="0">
                <a:hlinkClick r:id="rId2"/>
              </a:rPr>
              <a:t> </a:t>
            </a:r>
            <a:r>
              <a:rPr lang="en-US" dirty="0" smtClean="0">
                <a:hlinkClick r:id="rId2"/>
              </a:rPr>
              <a:t>                           Evolution of life video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lvl="8"/>
            <a:endParaRPr lang="en-US" dirty="0"/>
          </a:p>
        </p:txBody>
      </p:sp>
      <p:pic>
        <p:nvPicPr>
          <p:cNvPr id="1026" name="Picture 2" descr="\\SD36\PANR\StaffHome\sowerby_j\Desktop\Pics\Human-Evolu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4976813" cy="346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284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en-US" sz="4000" dirty="0"/>
              <a:t>Fossils are direct evidence of the past </a:t>
            </a:r>
            <a:r>
              <a:rPr lang="en-US" sz="4000" dirty="0" smtClean="0"/>
              <a:t>and help to assemble evolutionary history.</a:t>
            </a:r>
          </a:p>
          <a:p>
            <a:r>
              <a:rPr lang="en-US" sz="4000" dirty="0" smtClean="0"/>
              <a:t>Fossils tell of major changes that have occurred.</a:t>
            </a:r>
          </a:p>
          <a:p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28550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783108" cy="658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029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accent1">
                    <a:satMod val="150000"/>
                  </a:schemeClr>
                </a:solidFill>
              </a:rPr>
              <a:t>How Fossils Form</a:t>
            </a:r>
            <a:endParaRPr lang="en-CA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557338"/>
            <a:ext cx="8507412" cy="4843462"/>
          </a:xfrm>
        </p:spPr>
        <p:txBody>
          <a:bodyPr/>
          <a:lstStyle/>
          <a:p>
            <a:pPr eaLnBrk="1" hangingPunct="1"/>
            <a:r>
              <a:rPr lang="en-CA" altLang="en-US" dirty="0" smtClean="0"/>
              <a:t>Animals were trapped in ice or snow fields, peat bogs, tar pits; insects were trapped in sap</a:t>
            </a:r>
          </a:p>
          <a:p>
            <a:pPr eaLnBrk="1" hangingPunct="1"/>
            <a:r>
              <a:rPr lang="en-CA" altLang="en-US" dirty="0" smtClean="0"/>
              <a:t>Material surrounding them protected them from decay</a:t>
            </a:r>
          </a:p>
          <a:p>
            <a:pPr eaLnBrk="1" hangingPunct="1"/>
            <a:r>
              <a:rPr lang="en-CA" altLang="en-US" dirty="0" smtClean="0"/>
              <a:t>Most fossils are found in sedimentary rocks</a:t>
            </a:r>
          </a:p>
          <a:p>
            <a:pPr eaLnBrk="1" hangingPunct="1"/>
            <a:r>
              <a:rPr lang="en-CA" altLang="en-US" dirty="0" smtClean="0"/>
              <a:t>Organisms are embedded in sediments, and petrified (</a:t>
            </a:r>
            <a:r>
              <a:rPr lang="en-CA" altLang="en-US" dirty="0" err="1" smtClean="0"/>
              <a:t>ie</a:t>
            </a:r>
            <a:r>
              <a:rPr lang="en-CA" altLang="en-US" dirty="0" smtClean="0"/>
              <a:t>. Turned into rock)</a:t>
            </a:r>
          </a:p>
        </p:txBody>
      </p:sp>
      <p:pic>
        <p:nvPicPr>
          <p:cNvPr id="1026" name="Picture 2" descr="http://farm4.static.flickr.com/3576/3556705080_90862a06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652963"/>
            <a:ext cx="309880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96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accent1">
                    <a:satMod val="150000"/>
                  </a:schemeClr>
                </a:solidFill>
              </a:rPr>
              <a:t>Sedimentary Rock</a:t>
            </a:r>
            <a:endParaRPr lang="en-CA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79388" y="1628775"/>
            <a:ext cx="8713787" cy="5040313"/>
          </a:xfrm>
        </p:spPr>
        <p:txBody>
          <a:bodyPr/>
          <a:lstStyle/>
          <a:p>
            <a:pPr eaLnBrk="1" hangingPunct="1"/>
            <a:r>
              <a:rPr lang="en-CA" altLang="en-US" smtClean="0"/>
              <a:t>Rock that forms when grains of eroded rock (from weathering) and other materials are carried to the bottom of a body of water, and built up (under pressure) into layers</a:t>
            </a:r>
          </a:p>
        </p:txBody>
      </p:sp>
      <p:pic>
        <p:nvPicPr>
          <p:cNvPr id="11268" name="Picture 2" descr="File:Stromatolites Cochabamb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789363"/>
            <a:ext cx="5148262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08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accent1">
                    <a:satMod val="150000"/>
                  </a:schemeClr>
                </a:solidFill>
              </a:rPr>
              <a:t>Fossil Evidence and Problems with the Fossil Record:</a:t>
            </a:r>
            <a:endParaRPr lang="en-CA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557338"/>
            <a:ext cx="8734425" cy="4967287"/>
          </a:xfrm>
        </p:spPr>
        <p:txBody>
          <a:bodyPr/>
          <a:lstStyle/>
          <a:p>
            <a:pPr eaLnBrk="1" hangingPunct="1"/>
            <a:r>
              <a:rPr lang="en-CA" altLang="en-US" smtClean="0"/>
              <a:t>Not all organisms form fossils (eg. Soft parts will not fossilize as well as hard parts, less fossils of mountainous or desert organisms)</a:t>
            </a:r>
          </a:p>
          <a:p>
            <a:pPr eaLnBrk="1" hangingPunct="1"/>
            <a:r>
              <a:rPr lang="en-CA" altLang="en-US" smtClean="0"/>
              <a:t>Finding fossils is difficult (especially in rocks)</a:t>
            </a:r>
          </a:p>
          <a:p>
            <a:pPr eaLnBrk="1" hangingPunct="1"/>
            <a:r>
              <a:rPr lang="en-CA" altLang="en-US" smtClean="0"/>
              <a:t>Some sedimentary rocks wear down in weather and expose fossils ie. Grand Canyon</a:t>
            </a:r>
          </a:p>
          <a:p>
            <a:pPr eaLnBrk="1" hangingPunct="1"/>
            <a:r>
              <a:rPr lang="en-CA" altLang="en-US" smtClean="0"/>
              <a:t>Quality of fossils vary</a:t>
            </a:r>
          </a:p>
        </p:txBody>
      </p:sp>
      <p:pic>
        <p:nvPicPr>
          <p:cNvPr id="12292" name="Picture 2" descr="http://www.geosociety.org/graphics/gv/PikesPeak/03FossilWas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670425"/>
            <a:ext cx="3348037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honeycomb weathering and concretio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5013325"/>
            <a:ext cx="4032251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59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err="1" smtClean="0">
                <a:solidFill>
                  <a:schemeClr val="accent1">
                    <a:satMod val="150000"/>
                  </a:schemeClr>
                </a:solidFill>
              </a:rPr>
              <a:t>Paleontologist</a:t>
            </a:r>
            <a:endParaRPr lang="en-CA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Are scientists who study fossil</a:t>
            </a:r>
          </a:p>
        </p:txBody>
      </p:sp>
      <p:pic>
        <p:nvPicPr>
          <p:cNvPr id="13316" name="Picture 2" descr="http://annthewriter.com/810_male_paleontologist_examining_a_dinosaur_b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81300"/>
            <a:ext cx="3384550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http://www.dvd361.com/files.upload/20090921_17273242/20090821172936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716338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19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accent1">
                    <a:satMod val="150000"/>
                  </a:schemeClr>
                </a:solidFill>
              </a:rPr>
              <a:t>Fossil Record</a:t>
            </a:r>
            <a:endParaRPr lang="en-CA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484313"/>
            <a:ext cx="8856663" cy="5184775"/>
          </a:xfrm>
        </p:spPr>
        <p:txBody>
          <a:bodyPr/>
          <a:lstStyle/>
          <a:p>
            <a:pPr eaLnBrk="1" hangingPunct="1"/>
            <a:r>
              <a:rPr lang="en-CA" altLang="en-US" smtClean="0"/>
              <a:t>Collection of fossils that represents the preserved collective history of the Earth’s organisms</a:t>
            </a:r>
          </a:p>
          <a:p>
            <a:pPr eaLnBrk="1" hangingPunct="1"/>
            <a:r>
              <a:rPr lang="en-CA" altLang="en-US" smtClean="0"/>
              <a:t>Millions of fossils make up fossil record and tell us what/how things have changed in earths climate and geography</a:t>
            </a:r>
          </a:p>
          <a:p>
            <a:pPr lvl="1" eaLnBrk="1" hangingPunct="1"/>
            <a:r>
              <a:rPr lang="en-CA" altLang="en-US" smtClean="0"/>
              <a:t>ie shark teeth in Arizona desert tells us there use to be seas there</a:t>
            </a:r>
          </a:p>
          <a:p>
            <a:pPr lvl="1" eaLnBrk="1" hangingPunct="1"/>
            <a:r>
              <a:rPr lang="en-CA" altLang="en-US" smtClean="0"/>
              <a:t>Tropical ferns in Canada show that Canada was once much warmer</a:t>
            </a:r>
          </a:p>
          <a:p>
            <a:pPr eaLnBrk="1" hangingPunct="1"/>
            <a:endParaRPr lang="en-CA" altLang="en-US" smtClean="0"/>
          </a:p>
        </p:txBody>
      </p:sp>
      <p:pic>
        <p:nvPicPr>
          <p:cNvPr id="19458" name="Picture 2" descr="http://farm3.static.flickr.com/2118/3538346813_d2374c5bdb.jpg?v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6925"/>
            <a:ext cx="47625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http://www.twoguysfossils.com/images/PL_FERN_PA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516563"/>
            <a:ext cx="3995737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87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 lvl="0"/>
            <a:r>
              <a:rPr lang="en-US" sz="3600" dirty="0" smtClean="0">
                <a:solidFill>
                  <a:srgbClr val="FF0000"/>
                </a:solidFill>
              </a:rPr>
              <a:t>The Evolution Theory</a:t>
            </a:r>
            <a:r>
              <a:rPr lang="en-CA" sz="3600" dirty="0" smtClean="0"/>
              <a:t> </a:t>
            </a:r>
            <a:r>
              <a:rPr lang="en-CA" sz="3600" dirty="0"/>
              <a:t>is the foundation on which the rest of biological science is built. </a:t>
            </a:r>
            <a:endParaRPr lang="en-US" sz="3600" dirty="0"/>
          </a:p>
          <a:p>
            <a:r>
              <a:rPr lang="en-US" sz="3600" dirty="0" smtClean="0"/>
              <a:t>It is the process by which modern organisms have descended from ancient organisms</a:t>
            </a:r>
            <a:r>
              <a:rPr lang="en-US" sz="3600" dirty="0" smtClean="0"/>
              <a:t>.</a:t>
            </a:r>
          </a:p>
          <a:p>
            <a:r>
              <a:rPr lang="en-US" sz="3600" dirty="0" smtClean="0">
                <a:hlinkClick r:id="rId2" action="ppaction://hlinkfile"/>
              </a:rPr>
              <a:t>Video</a:t>
            </a:r>
            <a:endParaRPr lang="en-US" sz="3600" dirty="0"/>
          </a:p>
        </p:txBody>
      </p:sp>
      <p:pic>
        <p:nvPicPr>
          <p:cNvPr id="2050" name="Picture 2" descr="\\SD36\PANR\StaffHome\sowerby_j\Desktop\Pics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95600"/>
            <a:ext cx="5486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03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/>
          <a:lstStyle/>
          <a:p>
            <a:pPr lvl="0"/>
            <a:r>
              <a:rPr lang="en-CA" sz="3600" dirty="0">
                <a:solidFill>
                  <a:srgbClr val="7030A0"/>
                </a:solidFill>
              </a:rPr>
              <a:t>You could say that the evolution theory is both fact and theory.</a:t>
            </a:r>
            <a:endParaRPr lang="en-US" sz="3600" dirty="0">
              <a:solidFill>
                <a:srgbClr val="7030A0"/>
              </a:solidFill>
            </a:endParaRPr>
          </a:p>
          <a:p>
            <a:r>
              <a:rPr lang="en-CA" sz="3600" dirty="0" smtClean="0">
                <a:solidFill>
                  <a:srgbClr val="7030A0"/>
                </a:solidFill>
              </a:rPr>
              <a:t> </a:t>
            </a:r>
            <a:r>
              <a:rPr lang="en-CA" sz="3600" dirty="0">
                <a:solidFill>
                  <a:srgbClr val="7030A0"/>
                </a:solidFill>
              </a:rPr>
              <a:t>For example, it is a fact that organisms have changed over time which is documented in the fossil record.</a:t>
            </a:r>
            <a:endParaRPr lang="en-US" sz="3600" dirty="0">
              <a:solidFill>
                <a:srgbClr val="7030A0"/>
              </a:solidFill>
            </a:endParaRPr>
          </a:p>
          <a:p>
            <a:r>
              <a:rPr lang="en-CA" sz="3600" dirty="0">
                <a:solidFill>
                  <a:srgbClr val="7030A0"/>
                </a:solidFill>
              </a:rPr>
              <a:t> Many aspects of Darwin’s original theory have been revised. In this respect, evolution is indeed a theory. </a:t>
            </a:r>
            <a:endParaRPr lang="en-US" sz="3600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\\SD36\PANR\StaffHome\sowerby_j\Desktop\Pics\imagesCANGAJ9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722495"/>
            <a:ext cx="178117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panr-fs1\panr-staffhome\sowerby_j\My Pictures\imagesCAGWAEM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134" y="4114800"/>
            <a:ext cx="2298065" cy="271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85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Adaptation </a:t>
            </a:r>
            <a:r>
              <a:rPr lang="en-US" sz="3600" dirty="0" smtClean="0"/>
              <a:t>is the process that enables organisms to become better suited to their environment.</a:t>
            </a:r>
          </a:p>
          <a:p>
            <a:endParaRPr lang="en-US" sz="3600" dirty="0"/>
          </a:p>
          <a:p>
            <a:endParaRPr lang="en-US" sz="3600" dirty="0" smtClean="0"/>
          </a:p>
          <a:p>
            <a:r>
              <a:rPr lang="en-US" sz="3600" dirty="0" smtClean="0"/>
              <a:t>Compare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         </a:t>
            </a:r>
            <a:r>
              <a:rPr lang="en-US" sz="3600" dirty="0" smtClean="0">
                <a:solidFill>
                  <a:sysClr val="windowText" lastClr="000000"/>
                </a:solidFill>
              </a:rPr>
              <a:t>&amp;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ysClr val="windowText" lastClr="000000"/>
                </a:solidFill>
              </a:rPr>
              <a:t>   Contrast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ysClr val="windowText" lastClr="000000"/>
                </a:solidFill>
              </a:rPr>
              <a:t>   these two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ysClr val="windowText" lastClr="000000"/>
                </a:solidFill>
              </a:rPr>
              <a:t>   terms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\\SD36\PANR\StaffHome\sowerby_j\Desktop\Pics\imagesCATXBUU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13560"/>
            <a:ext cx="525779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47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Both Evolution and Adaptation are about changes over time.</a:t>
            </a:r>
          </a:p>
          <a:p>
            <a:r>
              <a:rPr lang="en-US" sz="4000" dirty="0" smtClean="0"/>
              <a:t>Adaptation can take a generation.</a:t>
            </a:r>
          </a:p>
          <a:p>
            <a:r>
              <a:rPr lang="en-US" sz="4000" dirty="0" smtClean="0"/>
              <a:t>Evolution takes millions of years.</a:t>
            </a:r>
            <a:endParaRPr lang="en-US" sz="4000" dirty="0"/>
          </a:p>
        </p:txBody>
      </p:sp>
      <p:pic>
        <p:nvPicPr>
          <p:cNvPr id="4098" name="Picture 2" descr="\\SD36\PANR\StaffHome\sowerby_j\Desktop\Pics\imagesCAUFUT4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1800"/>
            <a:ext cx="7162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19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9067800" cy="68580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lvl="0"/>
            <a:r>
              <a:rPr lang="en-US" sz="4000" dirty="0" smtClean="0">
                <a:solidFill>
                  <a:srgbClr val="FFFF00"/>
                </a:solidFill>
              </a:rPr>
              <a:t>Where does</a:t>
            </a:r>
            <a:r>
              <a:rPr lang="en-CA" sz="4000" dirty="0" smtClean="0">
                <a:solidFill>
                  <a:srgbClr val="FFFF00"/>
                </a:solidFill>
              </a:rPr>
              <a:t> </a:t>
            </a:r>
            <a:r>
              <a:rPr lang="en-CA" sz="4000" dirty="0">
                <a:solidFill>
                  <a:srgbClr val="FFFF00"/>
                </a:solidFill>
              </a:rPr>
              <a:t>adaptation occur?</a:t>
            </a:r>
            <a:endParaRPr lang="en-US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rgbClr val="FFFF00"/>
              </a:solidFill>
            </a:endParaRPr>
          </a:p>
          <a:p>
            <a:pPr lvl="0"/>
            <a:r>
              <a:rPr lang="en-CA" sz="4000" dirty="0">
                <a:solidFill>
                  <a:srgbClr val="FFFF00"/>
                </a:solidFill>
              </a:rPr>
              <a:t>How does evolution occur?</a:t>
            </a:r>
            <a:endParaRPr lang="en-US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CA" sz="4000" dirty="0">
                <a:solidFill>
                  <a:srgbClr val="FFFF00"/>
                </a:solidFill>
              </a:rPr>
              <a:t> </a:t>
            </a:r>
            <a:endParaRPr lang="en-US" sz="4000" dirty="0">
              <a:solidFill>
                <a:srgbClr val="FFFF00"/>
              </a:solidFill>
            </a:endParaRPr>
          </a:p>
          <a:p>
            <a:pPr lvl="0"/>
            <a:r>
              <a:rPr lang="en-CA" sz="4000" dirty="0">
                <a:solidFill>
                  <a:srgbClr val="FFFF00"/>
                </a:solidFill>
              </a:rPr>
              <a:t>What is the diversity of life?</a:t>
            </a:r>
            <a:endParaRPr lang="en-US" sz="4000" dirty="0">
              <a:solidFill>
                <a:srgbClr val="FFFF00"/>
              </a:solidFill>
            </a:endParaRPr>
          </a:p>
          <a:p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51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n-US" sz="4000" b="1" u="sng" dirty="0" smtClean="0"/>
              <a:t>Diversity </a:t>
            </a:r>
            <a:r>
              <a:rPr lang="en-US" sz="4000" dirty="0" smtClean="0"/>
              <a:t>– is the variety of different living things. The amount of diversity on this planet is staggering.</a:t>
            </a:r>
          </a:p>
          <a:p>
            <a:r>
              <a:rPr lang="en-US" sz="4000" dirty="0" smtClean="0"/>
              <a:t>Scientists believe that of all organisms that lived on earth, more than 99% of them have become extinct.</a:t>
            </a:r>
          </a:p>
          <a:p>
            <a:r>
              <a:rPr lang="en-US" sz="4000" dirty="0" smtClean="0"/>
              <a:t>(with a partner, make a list of one hundred different organisms)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4358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Did you have any of these animals on your list?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23812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447800"/>
            <a:ext cx="26479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22098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8575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438275"/>
            <a:ext cx="204978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3457575"/>
            <a:ext cx="2919412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429000"/>
            <a:ext cx="2909888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0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144000" cy="6781800"/>
          </a:xfrm>
          <a:solidFill>
            <a:srgbClr val="00B050"/>
          </a:solidFill>
        </p:spPr>
        <p:txBody>
          <a:bodyPr/>
          <a:lstStyle/>
          <a:p>
            <a:r>
              <a:rPr lang="en-US" sz="4000" dirty="0" smtClean="0"/>
              <a:t>Much of what we know of ancient animals have come from fossil evidence.</a:t>
            </a:r>
          </a:p>
          <a:p>
            <a:pPr marL="0" indent="0">
              <a:buNone/>
            </a:pPr>
            <a:r>
              <a:rPr lang="en-US" sz="4000" dirty="0" smtClean="0">
                <a:hlinkClick r:id="rId2"/>
              </a:rPr>
              <a:t>Fossils</a:t>
            </a:r>
            <a:endParaRPr lang="en-US" sz="4000" dirty="0" smtClean="0"/>
          </a:p>
          <a:p>
            <a:r>
              <a:rPr lang="en-US" sz="4000" dirty="0" smtClean="0">
                <a:hlinkClick r:id="rId3"/>
              </a:rPr>
              <a:t>What are fossils? How are fossils made?</a:t>
            </a:r>
            <a:endParaRPr lang="en-US" sz="4000" dirty="0" smtClean="0"/>
          </a:p>
          <a:p>
            <a:r>
              <a:rPr lang="en-US" sz="4000" dirty="0" smtClean="0"/>
              <a:t>Give some examples of fossil evidence.</a:t>
            </a:r>
          </a:p>
          <a:p>
            <a:r>
              <a:rPr lang="en-US" sz="4000" dirty="0" smtClean="0"/>
              <a:t>Scientists who study fossils are called?</a:t>
            </a:r>
          </a:p>
          <a:p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6972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dul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odul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Modul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Modul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0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3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5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6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7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8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9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522</Words>
  <Application>Microsoft Office PowerPoint</Application>
  <PresentationFormat>On-screen Show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Office Theme</vt:lpstr>
      <vt:lpstr>Module</vt:lpstr>
      <vt:lpstr>1_Module</vt:lpstr>
      <vt:lpstr>2_Module</vt:lpstr>
      <vt:lpstr>3_Module</vt:lpstr>
      <vt:lpstr>4_Module</vt:lpstr>
      <vt:lpstr>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Did you have any of these animals on your list?</vt:lpstr>
      <vt:lpstr>PowerPoint Presentation</vt:lpstr>
      <vt:lpstr>PowerPoint Presentation</vt:lpstr>
      <vt:lpstr>PowerPoint Presentation</vt:lpstr>
      <vt:lpstr>How Fossils Form</vt:lpstr>
      <vt:lpstr>Sedimentary Rock</vt:lpstr>
      <vt:lpstr>Fossil Evidence and Problems with the Fossil Record:</vt:lpstr>
      <vt:lpstr>Paleontologist</vt:lpstr>
      <vt:lpstr>Fossil Record</vt:lpstr>
    </vt:vector>
  </TitlesOfParts>
  <Company>School District #36 (Surrey)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</dc:title>
  <dc:creator>John Sowerby</dc:creator>
  <cp:lastModifiedBy>Kim Hinds</cp:lastModifiedBy>
  <cp:revision>19</cp:revision>
  <dcterms:created xsi:type="dcterms:W3CDTF">2012-09-19T14:59:23Z</dcterms:created>
  <dcterms:modified xsi:type="dcterms:W3CDTF">2016-02-22T05:59:41Z</dcterms:modified>
</cp:coreProperties>
</file>