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89" r:id="rId2"/>
    <p:sldId id="290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59" r:id="rId12"/>
    <p:sldId id="26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1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BBED2-DC8D-4B38-A8B1-62BEA90D4444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517A0-675C-45B1-A705-401BB2FF7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what are examples of seed plants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517A0-675C-45B1-A705-401BB2FF78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5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517A0-675C-45B1-A705-401BB2FF78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4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5D0346C-CBDE-4995-9D34-9A5E89162C6B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DD7CD80-146D-448B-AFE0-E2611FC88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346C-CBDE-4995-9D34-9A5E89162C6B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CD80-146D-448B-AFE0-E2611FC88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346C-CBDE-4995-9D34-9A5E89162C6B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CD80-146D-448B-AFE0-E2611FC88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5D0346C-CBDE-4995-9D34-9A5E89162C6B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CD80-146D-448B-AFE0-E2611FC88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5D0346C-CBDE-4995-9D34-9A5E89162C6B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DD7CD80-146D-448B-AFE0-E2611FC880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5D0346C-CBDE-4995-9D34-9A5E89162C6B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D7CD80-146D-448B-AFE0-E2611FC88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5D0346C-CBDE-4995-9D34-9A5E89162C6B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DD7CD80-146D-448B-AFE0-E2611FC88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346C-CBDE-4995-9D34-9A5E89162C6B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CD80-146D-448B-AFE0-E2611FC88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5D0346C-CBDE-4995-9D34-9A5E89162C6B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D7CD80-146D-448B-AFE0-E2611FC88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5D0346C-CBDE-4995-9D34-9A5E89162C6B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DD7CD80-146D-448B-AFE0-E2611FC88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5D0346C-CBDE-4995-9D34-9A5E89162C6B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DD7CD80-146D-448B-AFE0-E2611FC88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5D0346C-CBDE-4995-9D34-9A5E89162C6B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DD7CD80-146D-448B-AFE0-E2611FC88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 to Plants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Plants are multicellular eukaryotes that have cell walls made of cellulose. They develop from multicellular embryos and carry out photosynthesis using green pigments chlorophyll a and b.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158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r>
              <a:rPr lang="en-US" dirty="0" smtClean="0"/>
              <a:t>A seed is an </a:t>
            </a:r>
            <a:r>
              <a:rPr lang="en-US" dirty="0" smtClean="0">
                <a:solidFill>
                  <a:schemeClr val="bg1"/>
                </a:solidFill>
              </a:rPr>
              <a:t>embryo</a:t>
            </a:r>
            <a:r>
              <a:rPr lang="en-US" dirty="0" smtClean="0"/>
              <a:t> of a plant encased in a protective covering and surrounded by a food supply.</a:t>
            </a:r>
          </a:p>
          <a:p>
            <a:r>
              <a:rPr lang="en-US" dirty="0" smtClean="0"/>
              <a:t>An embryo is diploid .</a:t>
            </a:r>
          </a:p>
          <a:p>
            <a:r>
              <a:rPr lang="en-US" dirty="0" smtClean="0"/>
              <a:t>The seeds food supply provides nutrients to the embryo as it grows.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bg1"/>
                </a:solidFill>
              </a:rPr>
              <a:t>seed coat </a:t>
            </a:r>
            <a:r>
              <a:rPr lang="en-US" dirty="0" smtClean="0"/>
              <a:t>surrounds and provides protection and keeps it from not drying out.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Gymnosperms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ancient surviving seed plant</a:t>
            </a:r>
          </a:p>
          <a:p>
            <a:r>
              <a:rPr lang="en-US" dirty="0" smtClean="0"/>
              <a:t>Cone bearers- means “naked seed”</a:t>
            </a:r>
          </a:p>
          <a:p>
            <a:endParaRPr lang="en-US" dirty="0" smtClean="0"/>
          </a:p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Conifers</a:t>
            </a:r>
          </a:p>
          <a:p>
            <a:pPr lvl="2"/>
            <a:r>
              <a:rPr lang="en-US" dirty="0" smtClean="0"/>
              <a:t>Pines, spruces</a:t>
            </a:r>
          </a:p>
          <a:p>
            <a:pPr lvl="1"/>
            <a:r>
              <a:rPr lang="en-US" dirty="0" smtClean="0"/>
              <a:t>Cycads</a:t>
            </a:r>
          </a:p>
          <a:p>
            <a:pPr lvl="1"/>
            <a:r>
              <a:rPr lang="en-US" dirty="0" smtClean="0"/>
              <a:t>Ginkgoes</a:t>
            </a:r>
          </a:p>
          <a:p>
            <a:pPr lvl="1"/>
            <a:r>
              <a:rPr lang="en-US" dirty="0" err="1" smtClean="0"/>
              <a:t>Gnetphytes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Gnetophytes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Phylum- </a:t>
            </a:r>
            <a:r>
              <a:rPr lang="en-US" dirty="0" err="1" smtClean="0"/>
              <a:t>Gnetophyta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Almost 70 species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542808"/>
            <a:ext cx="4649755" cy="3095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68808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792012"/>
            <a:ext cx="238125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Phylum- </a:t>
            </a:r>
            <a:r>
              <a:rPr lang="en-US" dirty="0" err="1" smtClean="0"/>
              <a:t>Cycadophyta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Palm like plants that reproduce with large cones.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67200"/>
            <a:ext cx="3181350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2819400" cy="3028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923" y="3581400"/>
            <a:ext cx="44577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Ginkgoes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Phylum- </a:t>
            </a:r>
            <a:r>
              <a:rPr lang="en-US" dirty="0" err="1" smtClean="0"/>
              <a:t>Ginkgophyta</a:t>
            </a:r>
            <a:endParaRPr lang="en-US" dirty="0" smtClean="0"/>
          </a:p>
          <a:p>
            <a:r>
              <a:rPr lang="en-US" dirty="0" smtClean="0"/>
              <a:t>Were common when dinosaurs were alive, but today there is only one species- </a:t>
            </a:r>
            <a:r>
              <a:rPr lang="en-US" i="1" dirty="0" smtClean="0"/>
              <a:t>Ginkgo </a:t>
            </a:r>
            <a:r>
              <a:rPr lang="en-US" i="1" dirty="0" err="1" smtClean="0"/>
              <a:t>biloba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1585"/>
            <a:ext cx="4198189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5720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889790"/>
            <a:ext cx="5558367" cy="27848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Phylum- </a:t>
            </a:r>
            <a:r>
              <a:rPr lang="en-US" dirty="0" err="1" smtClean="0"/>
              <a:t>Coniferophyta</a:t>
            </a:r>
            <a:endParaRPr lang="en-US" dirty="0" smtClean="0"/>
          </a:p>
          <a:p>
            <a:r>
              <a:rPr lang="en-US" dirty="0" smtClean="0"/>
              <a:t>Most common gymnosperm</a:t>
            </a:r>
          </a:p>
          <a:p>
            <a:r>
              <a:rPr lang="en-US" dirty="0" smtClean="0"/>
              <a:t>500 known species including pines, spruces, firs, cedars, junipers.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179694"/>
            <a:ext cx="1895475" cy="2409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581400"/>
            <a:ext cx="2381250" cy="3362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-152400"/>
            <a:ext cx="4077042" cy="2719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134" y="4224337"/>
            <a:ext cx="3274007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Angiosperms </a:t>
            </a:r>
            <a:r>
              <a:rPr lang="en-US" sz="3600" dirty="0" smtClean="0"/>
              <a:t>(flowering plants)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Phylum- </a:t>
            </a:r>
            <a:r>
              <a:rPr lang="en-US" dirty="0" err="1" smtClean="0"/>
              <a:t>Anthophyta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135 million yrs ago making them the most recent origin of all plants</a:t>
            </a:r>
            <a:endParaRPr lang="en-US" dirty="0"/>
          </a:p>
        </p:txBody>
      </p:sp>
      <p:pic>
        <p:nvPicPr>
          <p:cNvPr id="56322" name="Picture 2" descr="https://encrypted-tbn3.gstatic.com/images?q=tbn:ANd9GcRYkJem-fH-teo1o1fPQ92fsRnTCqytS9NEhIKObwBOA-72lQdu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862" y="4940754"/>
            <a:ext cx="2466975" cy="184785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890962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4962525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067635"/>
            <a:ext cx="228600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Angiosperms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Reproductive organs known as </a:t>
            </a:r>
            <a:r>
              <a:rPr lang="en-US" dirty="0" smtClean="0">
                <a:solidFill>
                  <a:schemeClr val="bg1"/>
                </a:solidFill>
              </a:rPr>
              <a:t>flowers</a:t>
            </a:r>
          </a:p>
          <a:p>
            <a:pPr lvl="1"/>
            <a:r>
              <a:rPr lang="en-US" dirty="0" smtClean="0"/>
              <a:t>Evolutionary advantage because they attract animals such as </a:t>
            </a:r>
            <a:r>
              <a:rPr lang="en-US" dirty="0" smtClean="0">
                <a:solidFill>
                  <a:schemeClr val="bg1"/>
                </a:solidFill>
              </a:rPr>
              <a:t>bees, moths, hummingbirds.</a:t>
            </a:r>
          </a:p>
          <a:p>
            <a:pPr lvl="1"/>
            <a:r>
              <a:rPr lang="en-US" dirty="0" smtClean="0"/>
              <a:t>Transport pollen from flower to flower, much more efficient then wind dispersal.</a:t>
            </a:r>
            <a:endParaRPr lang="en-US" dirty="0"/>
          </a:p>
        </p:txBody>
      </p:sp>
      <p:pic>
        <p:nvPicPr>
          <p:cNvPr id="55298" name="Picture 2" descr="https://encrypted-tbn1.gstatic.com/images?q=tbn:ANd9GcT58X-cnou3F4aNT_a_rcex4TFkkT8703dUUjhfDgkHM4zpgxDB0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823239"/>
            <a:ext cx="2466975" cy="184785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7244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685800"/>
            <a:ext cx="8229600" cy="4572000"/>
          </a:xfrm>
        </p:spPr>
        <p:txBody>
          <a:bodyPr/>
          <a:lstStyle/>
          <a:p>
            <a:r>
              <a:rPr lang="en-US" dirty="0" smtClean="0"/>
              <a:t>Contain ovaries</a:t>
            </a:r>
          </a:p>
          <a:p>
            <a:pPr lvl="1"/>
            <a:r>
              <a:rPr lang="en-US" dirty="0" smtClean="0"/>
              <a:t>Surround and protect the seeds.</a:t>
            </a:r>
          </a:p>
          <a:p>
            <a:pPr lvl="1"/>
            <a:r>
              <a:rPr lang="en-US" dirty="0" smtClean="0"/>
              <a:t>The ovary gives angiosperms their name meaning “enclosed seed”.</a:t>
            </a:r>
          </a:p>
          <a:p>
            <a:pPr lvl="1"/>
            <a:r>
              <a:rPr lang="en-US" dirty="0" smtClean="0"/>
              <a:t>After pollination the ovary develops into fruit and protects and aids in dispersal.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657600"/>
            <a:ext cx="4762500" cy="27908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Fruit is the wall of tissue that protects the seed </a:t>
            </a:r>
          </a:p>
          <a:p>
            <a:r>
              <a:rPr lang="en-US" dirty="0" smtClean="0"/>
              <a:t>By using fruit to attract animals, flowering plants increase their ranges that they inhabit.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033429"/>
            <a:ext cx="3771900" cy="2828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451797"/>
            <a:ext cx="2672284" cy="19921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plants need to survive: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Sunlight-photosynthesis</a:t>
            </a:r>
          </a:p>
          <a:p>
            <a:r>
              <a:rPr lang="en-CA" dirty="0" smtClean="0"/>
              <a:t>Water and Minerals</a:t>
            </a:r>
          </a:p>
          <a:p>
            <a:r>
              <a:rPr lang="en-CA" dirty="0" smtClean="0"/>
              <a:t>Gas exchange-oxygen &amp; carbon dioxide</a:t>
            </a:r>
          </a:p>
          <a:p>
            <a:r>
              <a:rPr lang="en-CA" dirty="0" smtClean="0"/>
              <a:t>Movement of water and nutrients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7145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of Angiosperms (ways of categorizing)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Monocots &amp; </a:t>
            </a:r>
            <a:r>
              <a:rPr lang="en-US" dirty="0" err="1" smtClean="0"/>
              <a:t>Dicots</a:t>
            </a:r>
            <a:endParaRPr lang="en-US" dirty="0" smtClean="0"/>
          </a:p>
          <a:p>
            <a:r>
              <a:rPr lang="en-US" dirty="0" smtClean="0"/>
              <a:t>Woody &amp; Herbaceous plants</a:t>
            </a:r>
          </a:p>
          <a:p>
            <a:r>
              <a:rPr lang="en-US" dirty="0" smtClean="0"/>
              <a:t>Annuals, Biennials &amp; Perennials</a:t>
            </a:r>
            <a:endParaRPr lang="en-US" dirty="0"/>
          </a:p>
        </p:txBody>
      </p:sp>
      <p:sp>
        <p:nvSpPr>
          <p:cNvPr id="3074" name="AutoShape 2" descr="data:image/jpeg;base64,/9j/4AAQSkZJRgABAQAAAQABAAD/2wCEAAkGBhQSERUUExQUFRUVFxcXGBcUFxUXHBwYGBQXFBgXFxgYHCYeGBkjHRcXHy8gIycpLCwsFR4xNTAqNSYrLCkBCQoKDgwOGg8PGikkHyQsLCwsLCwsLCwsLCwsLCwsKSwsLCwsLCwsLCwsKSwsLCwsKSwsLCwsLCwsLCksLCkpLP/AABEIAOEA4AMBIgACEQEDEQH/xAAcAAACAgMBAQAAAAAAAAAAAAAEBQMGAAIHAQj/xAA+EAABAgQEBAMGBAYBAwUAAAABAhEAAwQhBRIxQQZRYXETIoEykaGxwfAUQlLRByNicuHxMxUWshc0kqLC/8QAGgEAAwEBAQEAAAAAAAAAAAAAAgMEAQAFBv/EACgRAAICAgICAgMAAgMBAAAAAAABAhEDEiExBEETIjJRYRSBI6GxBf/aAAwDAQACEQMRAD8A4qEwyoKPMQOZiGnp3MPMCIE4PE+SVJ0LyS4LZhlAEJAAg2bKES0aXiWdKjx27dskQvMsQJUyoMnqHrAU+pGVydIKKb6CK1j6QlMAcNYz4Uxj7JjXHcRExTJ0EKpYj1MeO4VIrhjuFM7HSTQtIKbiCfDtHOeHeKTJUEqumOkUU9MxIUC7xJPC4sknBwYPMpt4BqqV4eqlvAk+Q0L1MTKPj2FZkuBcRUCiOr1dE4jnuN0eSaRFvjTb+rLMMvQsSWjdU20NcJ4ZqKkkSZSlsMxNgGLgHMphcgt2izU3AK5SHqJRQTo5SfflJb1iycXGO1FM1qrooSUR54cWvEuGwPZtFdqqUo1hUcil0BGSl0MeH8RMmYDsdY6XLmhaAoaGOQ08/YxdOHMZyoKVG20S54U9ifLBtljqq5KAXMUutP4iYYJr6gzV20iTDKNlQm65J39Sn4jRmSuLfwlxQCBLmG+xiv8AFk0Ga3KEkuYUlxqIqcPkgr7Kdd48nbXeJslopHCnFoLS5h7ExfJSgoBjaJHip0yOUXFkQlxMlESqRGmVo1Qow4vQB4fYNTecWcxJLw1MsMIPwKpSiYyrPDJ5Nug5TvotUmUwEYtMFHKzuGip8RcZIlOmX5lRP8TBinJ8BOLrSkOSBFGxXECtwNIAxDG5k1TqV6RtSTwqxivHh0VsqjBx5YDlLx6BDKfSQCZd4rg7KYNM2lS3MWLBscXIIuSnlCeipiTFjwbA/HmeGhirKVHMWAAa/wAR746cdnrR047Oi5YTxDKnCxY8oYTg8J8J/h6hEwmZMUQUsnw/IyzoSSbjo0WCh4ZWlSgZqlIDNYP6n/EZLw5+jJ//AD5rlCidFQm4IauuTJByguVK5JTdRHM7DqY6fMpf5SpLE6kFtxd+726iKRKw+rp6k1CJSZgylJSFjNlLEsOdoLH47hNMdi8SUJpsuFFUmlQmXLljwkgJQ7khtHO53eGVHUCY5L5iNFXEbU0rOgEhnALHUPdj1jypTkSw1JYW+fSPRo9dqMuEimcSUPgzAjUKGZJ6OQe7ERUcWowoaXjoWJYIJ6QQQgyioC5VZSbhif1XgD/s9wHm8nJT+x1jzZ+LJT2gefm8Jxf/ABo5JMpylUMEp8oaOqDgqmMpQUhKrHzKcKzNYgi4Hb3RUJHAtUJalFAZJLMoXALOBuDtDZ4ZUq5FZfHmkitprlS4mkcYKS7pEQYtKKSUkEEWINoUIpyosA8TfHFq2iX401bNauqMxZUd4iEWTDeDlruq0C8QYD+HIZQLxyyRb1QO8bpChCiC4i58NcWqSyFlxFMComlqbSNnFSOnGzttHiKVAEF4nmTAY5VhWNrRvD+VxISNYmknHskcKF9TjMtO7xX67HXPltCZSiY9SmHxxRRTHFFDafxNPWkIKyw5QuUomNkSYk8KDSS6DVLo0TIj0IaNxMjDGhImk1h3hvhHD86qJ8GUpbalIsH0cm0KsOps81CLDMpKXOgzEC/S8fRHDvCgpZJSlWZyFGwGgy++HY8afI/HjTYrpMDlyKdKlyABKluUlKVEEJch2u53is/w5adU1c4pSlSsrJTZgpRUQlI28qb/ALx0pCgohJ5uYmp8NlS5ilIQhBUxVlSA+zltTFb7sudKgFFEAUPzv6B4Zfgg3XS+/L1iCrQCbRGmuslF8xswB+e0dd9BfaS4AJwKZhG7HUaQJNpPzC8NsXXmlkhsyQQrmzawhl1KsoGnblygrsohclYcakWGhDqKezf5MK63HVqUWSQMygdwGLMW3YQZLpD7QLHaAp9GcymfzG4FvvpAyv0UY1CxbPRmUUgZlb5bsevKHaZJSm+rAGGNLhoSm7D3M3UwHWTWvo2h9YJKjnk3+qPZVCVdOQ5RMqTllZSpxsOu47R5Iq1pl5lMTc8tyQPc0Q0M3Mc3R26vGInp8sQ4hwfJqSTMlqC29pCiCWDBwbfCKnWYCmhusFj7KiNeneOnzJ4ZRdnsPSKd/FOen8CgKV5jMBQmzlgcxbkAflCc2NTjRJ5OFTjfRQsQ4uWbS7DnCCpq1zC6yT3jUJj0oiKOOMOkeZpGPRC0epVG2WNSIIwLk1DQfT1nWErx6FGBasBws1CYlQmNUiJZabxrObJkJiUS7QfSUNnjeZJaFuQnfkV/hY3EqJ1iCESM0oMPN4jdS6bB4JFOOLnZBQyFFacgJIIICQ5sX0HaPoHDisgKzqKSxD8jeK7wfhyaanCQEhZ9o2cqOrHkNIf+OpIDizhIYaE/TrtHoQhqj1cOFxjyHUUwzJk0skBJCUEakged+jlh2MFlTnzAhuULcMACVhROZClkgByQ+dwBq4IMMZlYgJJU4ZQSLPmcAuANReNs2a+1IGnklYIDeYO+mVydW6wJVnKu5a5ZixPP0hlVEJBJa2jnUxXagFSyol46Kpj8S2MnzVuS9iGIvpE9LThnP3+0a08sXc6x4ioU+UDzDfZhv2g2Nlzwidcxm9flA0+Wohw3eB6uco3HPo2+79R7oKlLUt2KRluQTrZnEKjO3QWuqsDppS1h9QCWd+2nd4O/6eqylEMDvBOHSglAH3zMSVlQAgk6DX5ACHAym26RDU0Klyj4a0AFwSXPQxDT0CksLMAxIO8BfjiQPgnQP23idEshKlizW9Gv3jDtHFVYWqWkHR44t/EGeqZWL1yp8iNdBq3ckx1aZUrNhdxu30gabS5gklIzJukjYszpOo1gJVL6gTwOUas5FT8KVJy/yVgK0cfP9PrGmJYDMkh1psSUhQ0zC5He8dgMoAB1DqN4rHGcpMyTMU5SJQCgBoT7NxzbfaEyxr0S5fEioNrs5mtDawMbxLMmFUSyKeJjyugYIjCIOVIgGoN45Ap2z0CJ5KLxGIbYXSgl4CctVYEmMsNlnLePKuVBrgCIFqeJYzbYj2AinixUPDM1EtExYAQtaWYgqSoXSVJ2BuIhwWh8WaBsPMewIt66RfZUsatu/wBY9LFjtWz2PBwbfdhOGJCkgFBDaqfft96w8nYerwTlIBYFL+YhiC99Sz2iHCQiYouQDrlbbmOcPZa0jVQsYr6VF2XI4ukKE4aqUrxZfmOxF0lDDylL2vcEHciN11qCjOuWAXB8i2KVdrXF4Z5U3yqKdSwIb3HSKrNmmYolR1MclZmNfJ2ETMR8RYCg4uAogO/VrRBUIyltX0sR/qPfBYvEWIYgUpBUHCTcgP5X2Hx9I3opVL8Q2VJCgze6JVSWtHtHNB0jfEkPLOzsD2cA3HSNYpt7UASjLEzwwQVJuocgdOkSypaCWFzmIZiPMLkX6Qsq6hCKkHOylhKfKHLpKSkHoQ4frDSTMSZ6VBTkWb+lQUAoc9IUmNkqX+hhLotz7ojr5AUMsFz1HYFtz8YSYtjEtKFDOAdLXI7dWhlk8NpMVJT5yeRIHYFnguZPCkpSNi5PXpAlIrxEuAw0vBstAFoxsrmwVSdtoM/D5kJIH5gDdjbRgNbfONKhAAvG9MpQ9lnO5HyjQHLiwevkFIcsA+uu3P1iq8cYoiRRKlgAzJ/lvrl/Mr5Ad46K38v+YxJ2YG3pHL+JeB58+omTEFCkuMiMxCsraDMGt33gZ3XAjJOUoUkc3QizxnjGLlK4InB8yP8A4kKPwiaTwgk6iPNyzWP8jxcjcHUkU1S2TeFsxTmL/X8Ipa0VevwEogMeaMhSmrFSlQXSYiURD+DV+k+6PfwK/wBCvcYa6fDC+rHEvFn1gqVUA7whl0S/0q9xhhSUMxSglKVFR0AEK+JPoD403wWrAsfTThQUjMFfmBDi2l9RvtF1kT3AbQhx9IT8N8NJlIBmJSqYfaJu39I2tz3h2tKkizEDaPRxQlGNNnveJjlCGsmbqqCMpSWWnmWzDoecOZOLOAz3Nwdv3EV2ZUZgRl9f2eGiZKFAZAW5nX3bQ2LLJxTXIbW14yl1J5Nv8ecLaarCiwjZVOCS8QFF/KW6j6QR0YxSpBtTOKN7xLJaYlwW+kAzkrULh+pb7aNKdBluzhJ1/cwtNpnaqv6NKCYELLqASEg3IDEkghvdBq8QQs5QoPyBv7oS06S5Kr/6gLG0ErzBwUtkO1g+veOnPRWLlBN2xpV4QosUlyCSNPzAhV+d/gIb4bhuVruwYaC1tvSFWF42FShpmu6eo19P3EM6PGAtm8pbfQxqp8oDJ8jVDpNO8U/jdFPKCQpKfEWtLMBmZ2UqzOAOcXChrM4I5RzjiiZlxLMrzewEgB7KDfC5gXfRP46bnTGNPJEtWW2UXSwa2nPWNEz3UVOdWA/xuPvaNJ6XV3tBdNJA0EbJWy50uSKahSmdm5CJ5c9hG2f+ZkII8uZ9tcrd4l8NIgkKb/ZF4syZYWHP71jJ8vwxZ8xGp+kbKmtpAOIYiycr689W+/rG9HKwCUtQWb5SPn6QOsEG9u8T4arzPsOcSVqwS1i+wvEufAs3sl8vxfnap9CyfMDRV8bysY14mxo084y2YMCxL6v7tNIrNbjpXHlLxpxnyeJLFKL1Z1VOHS9gPdG/4Ech8IP/AA8aGiJ0gdGefYGMLH6R7oLQWQlAQgZX6OSXct7vSPfwyhvHksrf2c0UYH8ckV+Lm+LIpG5CuQ9Hj0vDCfSnw8yQHAJYkEu3SFsmpzJSWLkB7FnIBYHc3+Ij1r9H1sHatHqJV7wXIe7ED1eAZhmBeWxZV8rFx/iNkqKcwbcX+camNXI2RLSfaJMSpyCwaFkoKJYRJIkH8QkqYAJWixYOkpXmU+5BLdBGt0Lkv6NFU7jWAJyXcAg7H7EElMsgkLKs/I+UAAgZsoc76vCqcgk2sOQt3P8AuBbBxqwiXLJISGOzjoLwu4olzBLSxsCXbns8OMGpz4if0hJDdyLxriVQQooZ+dtXDxzjtGglK5alf4flqYrUnIqYGIPIHXsYeKQQxFj0iGWhnJguSvNaOglBUgm66Ba3iubTS8yUpW6vMVEhrHlrpFZwfimbV1edYCAXQ0sEApAKipRJJUQdOTnnFgxSkSpCkq9lQIPP06iIMIwyXKSBLQzgOouSd2fYE3tHNScuOgdVeyJTNCSQp37FonkVhUQENYhydG5Dr6R5W4eoHN+rUdrftGki1iW/uYfE/fWMaYXDQbME3xUKOVKVOhgc2xUW0Z8vwMZUhSSAWdT5RzYOb/SNJC5kxSco8qHU72ugpGumpPZoa4dTLWiWqYQogOGDauMx527axqESevdFfrKmYjSWe+3o28KZudanUST927ReaikynN6QsxSUlkW8ylajVmgnGxkJp9C6iw5StfKIY+DLkpJa4GpuYVVNdkmZEKCrP5btzBhbjtcuZKUhKmUoM42B1+DwLkoq2KzS0i5SfBy3iPFTVVMyabBR8o5JFkj3fOAEyHi90fBCN3MME8MSU/ljzZZrdnzs/JTdlkpsVSreD0VAjmeAJUEe0Yfy62Yj+oQhZknTIXjaLimaI8WXityMeG8HScTCt4epJmLgaoBex79W5wBJwwleR1AAKdtANc/qGvs0FSJzgk6CNqTFssxyFZWa3flvF8F9VZ9X4LmsSbd2bfh1IDImS1asBq5GzO4f5xIhKlM6SjoQXfuwAEMl16EoeWEgc0gD5QPS1Piq5NfnDEipSk1dEuH0obTcn6RNiGFeKlksFi6VdRsW2IJHrDGip3T0iaoWEiNfPBLLI9uCufhC2Uy1JazFTgc8hFgOuvSJJOG5RckgdNejvpBP4gZm1PLl3j0VSVJ9tLElLuGcFiH5hjGpDd5dC+ZWlHs2JHSF8/EFP5rudTGk6qOZRJDOQgakgFnPf5RGglW0c2VqKSskrZ5KWA1+A5941oKogvqDGi5S3YNfnHiJTWSoEO19XGo++cKrk7jWg2fOKj7PxBgulUlAHKBaenJGpjWolpGpJ9YahfHQynYkjTV/f7ojUWZQDp3BHPfvAVJUp0SkfX/MGTpzJzkEBI8x2HWOAyR1J5aEEWYg7XY+mkMaaqI7cv2jnVHxEsVCikFSJhPk7CxHVh6w9puIJSj5ZiQdSkkBQ7g3hUMkZksGsq4LrMmAi4BG8U/H0FSkoSS3mGZJ5i2m/wC0AYpxCuZ5JZOXc8+vQQLJm5blRJ9T6gPrDLoqxYnj5/6E8zD1BRAL3ysC5t09IMohdQbQt3s7wRJkpKVZh5lAjyjLqScxOx090TyKdLqKVfpAJ3ISxPv+UJlBT7A8iEc0HGZ6mUTHi0JSHUQGjJ9QEe0QO33rFPxfiMTF5QfKIinFQPk543Gbj+gCixdCECNKrixvZipZzzjUmF/BG7ZWsaGdTji1FwWMEUvFM1LOX+EJRE9DKQqYgTFFCCoBSgMxA3IG5hygug/ji+KOqcI46Z8pZUlTAsCBqpnIflp74brXZwPfC/BcMFNKEtGZQcl1M5J3IB5MPSCJsxXKLktVR9D40FjxqJ7T1QSoiYWQrcAkhQ0LRJT1vhTRM8RCgAzAKBIP9JGvrA3ir3I7RBOXzCY62UX6L2jjKRLQxJJH6Q/ytAdTxhIXYLUO6FfteKfSrznKbglnGxPLp0iReH5CrN+WxjdgI4Md/wBCq3G1FxJK0u/nZjflm0PVn7ROirSuWgICQlJLpSBldmLMzF2JJBJiu1cxSkkuyE8t4QUWOTZClFB8qi5SQCAWYEci0C8mvYvPmx4WrL9JSB0htTJs7RXuFKkz0lZJLFg+xYH6xcqemtBReysGWbeKkIsRSp0sWuXIN+gHd4FppCgGTqHfmbNr8YZ11CszDlYJJcK/T7JPlI1sW7xrWSVJSogD2QSCHdL+bS4PaMoapcILw8goYEkpykvYh3156axPU0nJvdEuFUISXBc5Qk9QND3hiqRDESynUuCjYnWpkzEsCSGJ2DcusG0/GstEpS1+05AljW2j7Mx16GJuIMIQqUtajlKEkhQcns24JPxjnkvCsxC1rUU7JIABbmRqIRJzUuOgHDyJydNa/wDhajjw/wCbwkJmLBysACx/MotqYrmM0xKpU9DrWhSRNSkElszpLb7j1EGSqoO5LmPRVeYKdm0Zyflp0jGm+C7446ajxFVLXZinbMwb3QNX4uimOWeSk7eUkKHMEBjAqMTQOZfdonXiCZkvw1LSpH6VpH/6ENvgCeNvoHTxfSLOW6eRUm0E1mJplJc+nXk3SA5nBFPMAWkFALB0Fx3AL/SA63hxEhWQrKykC97O9me3+YTOc4K6PO8jJPDF2KMZrp0wHKC3SKqoLSbhQ7gx06jw9J5QUvAwRdm7PEG8u2jw1l17RxqMi6yOAQn2yonpaG9JwhLT+Qet/nHPyIroN+RFdHNkoJ2MTS6JZ0Qr3GOopwJIFkj0AjZeEuLBoH/IfpAf5L9IH4e4pJlNP8sxICbhgprBT8+cWOipc6PEUQXuwI+kVSrwpQhaJK0q8hIUbDLv06xTDym/yR6GHz5cJottSoD9oGEoqI8ij12F/nG1PRTHSFp8wAchrh9S+7/SHSadQzFPmyJDo3B1ccyRt0tFl2j3FOkD0soScqgkZhfMS4fsbPrttGlWnOOfM8yYlmCXmFwslnUwYD6CGUxMoJIzofkCCfcIJINTo5/xLUZZaZadVnQXcDQe+FJwOoZzLI9U/J4tCacCrUpwxlMhwxBCvPbbUe+DJshxCnC+WIn4yzScpsZ8HYb4VNLBDKdSlhwWJPQkaARcpMizxz6VPqJc4LkALlFKEzZSnsUhs6WvpuOV4vuEVgmyXuDcMbEMd4emqpAzg4qvS4AJzKKgdy3+oHkBeZls6QRmf2g4YtsbXgaqqvDUoKOUO7ncdH3jmlfxrPRiBnMQEsjwibGVqElrOXzPzPSMk0jpv41/DtlGNDDEIChHNf8A1UpUIBT4ilH8mW46Ekt7jGUP8YAuYlHgqGYsDY7O5vaOco/sQ6k6TGnHVd4Uvwxqsl/7U3+bRSF1WezmwGvL9oZ8T4p+LWJgBBSAG+P1hGmVzLdYCT5LoNxjqFFLC3rGqlqF9RygqVL2++pT+0FChcXIL7gMOmukagfkoHpZqVB2hRjeOolnIgBSt+Q78z0gyvwkKs9juOY7axTq1BTOWFtmzHQAAvcEAWEBOTS4JvJyygriM6DGZgmhaVEKGjM3u0i0YfPCy67k7nfvFWwtKfzDUBi+he7je0PaaYkaEWiJ2+zwc2SUu2WNNCjl2guXRDZRHr9IWSMQB1OkGIqQN47VEbsZKoU8xGCWnch4nNOnlGvhJhXx/wAFkIKBuIgmTk7EQSqUDAs+nEdq0aAVpCh7QeIuGMiZ5zkEqSyWOh1PrG1VTQnqZRScwsRcHrGwk4yUmVYZ6STLxiWHlZSqWTnDh0hzlIY21UxZTf0lo9qp2ZIKJcxKwMpmexprrdYe9xAvDWM+JlKjlLEXOp3bpDXG6xEtBK1JSOZLe7nHqJLtH0KydFbqZiZaVKJ6ki5uW9bx5NprW5u+nxgBeJpmTEoSFKSo3szgFwwO1r6Wh9+FOV3jk1LopxTUrdlfXKIWVsM5TlzcgFPpo/XpESqlY/N9+5oZVKQeXvhVVEgW3MdRVt6RDOWo3c+kZIxudLQZaFlIUVEsz6aZtbwQZfkD9oBXTXsCb67esZ0Bdo0kVyy4JJBAJck3533hRxdRsUTAPaBSo9QwAPIt8of4fTOHHvhqiRJEpaZz5VOVDKVP2bcNGNbIXkW8XBnMFygrQ3ix8IhQK05SQUkvyUAW7v8ASFmNYcZZzynMlVwSxKX0BPLRj9YI4V4g8JZQsZkzCBq2UkFOjXdx7oTFNS5PMxRePKrLfT03lbncwFVUuUjVun3eH1BKeIsVpNfhFFFyn9hcnKQGL/27EH7MFyZikozFWYuHOWzEtdL7cwYrVTihkzghTgKDhWlzq/La8WCgJUgIuSWBVZm3L7nW0Z/DrT6CKiiyJa2pNgwcl7chFE4uw1YX4oHlIAJGxFr9NI6ZPk5gwipcUYkmXTrSbLPkA76/CClG1TEzqUGmUGXXqEHSMfIhOY8iNxPJcUy0yuKwG19R9YmVxYDoQIqEY8ZqKeGJ3hWKjQNGv4+KIuumAae4xtIxJYB1G/eJ/ks8/Vl8/HAWtHn4oakiKInHyNTfrGsziTrG7Hav9FwqKoHRoUYtVpZhrCL/ALhI9mIpXizlWDDcnQffKNfQ2MWTpUqapISGyuCXOpNux7Q4lUI9pZUtXNZJbs+kTYdh4AYCw+fM9YMnShpvE8sjfCGfK+kB4XVolTwqY2ViH/STu2/L1i9ypqVIzJIIZ3SQQ0UGZSG5JDiw9X0tfufSMosRmSLIa+qVAs/MMbPFXj+QoLWRfg8hQWshFxnPKKpCkHKyXtbVaj7obGYVozkXS1xzcX9IR4lJmVU/zM5syRZKR8WF9YuOCUm2wt8GizG97/R6mLNttNdEc6lVMugFrBwWYHfr25NzjKj+UhiHSdxq7/m/fpFrRQBCQlIAHIRWuLz4ckn+tD9Q7n5QxqlYz5l/pEOEG45F4Z1tF5TbrCvB5qVmXlLh3tFvnUrpeCRjnzZxvFMfVkXIyJAJKczl2zvYbcoT0QeYkDdSf/IQ541w9EqoORQ8zqUn9Jf66tCSmmFKgpJYpIIPIguIkk3fJBkm9/t6O0YTL0B5wxnUYJYxzwfxIWwaQjS5KlXO5Aaw6RaOGeLRVJIUnKpLDV+oipTi+mU7xm/qxLx1h4Eh9wtLd7vFFlTJsv2FrT/aoiLlxVjf4mZ4Msfy5avMr9Sha3QX7wHLwoO2oBsenOIs+ZRnwQeRnqfAiRxXWIt4y/XKfmIXYlis2d/yqzkaEgP7wNIttTgKVBmftaKnidAqUpjodD97wMc+/Fi459uLAGjWNgIwog7ONY2aPCmPHjji6lblohrKnlGyDlD7mF1XNcxBFWzzoxtgVbPgWXOaMqNY2o6NU1aUIDlRYf56RYkki1JJDfB6RU5TJsB7SuX+YveG4UAkJAsPeTzPMxHg2EplIShN21PMnUmLPTywhMSTk5ul0Q5J2+AdFKEDrAuQFQJHR4aCVnIcWiKop8oIjHH9AWLq2UBtrCGpWAovyh3XzvI/33irVlXqeX+oHUOLAVVhlzc6btqNHB1HQxeuFK2XMyqQQQdQ9wptCNfXSOZ19QGO0aYNiy5S80ux+fQx6WCeip9Hq+PlcY0+jvZLgne8c+/iHU+RCHuVZm6AEfMwDi/H82ZLCJQMtwMynvponkOsVGoqlKLqJJ5kkn4w7JkjVIfkyqmkdK4BwQJlpmkuVjN2vYRbq2oCEFyAOugtqY4rgnFE6mUChRKd0KJKT6bHqIsdbx/LnoKVpWglJFmUCSCOkFGcaDhli0vVFT4ixFM+pXMSGSTbqAGzHqWeFyE3iJcS0vmLRLJ3ySTlbbGVLSPDvD6NSXyqUnMMqms41aAsPtY6xYaaU7bWiOc5J8EUssk+DSnw8JHlAttsfvnBkmm9Rz+h6xLIkW5tBdPIPbt96xK7fYpyIjSBvrCjF8JTNQUn/PcRZ0SDzjSdSA3YGCVoDY5FPwwoUUnUfbxEqRF64hwhxmAuPtoqSpDxbHJaKY5LFkxED5bwfUymgSnH8xP9yfmIcnaHxfBZaqZsI0kURDlUN8DpkECYq5POJsTkgjymJYSSdEV1wVAYcudNySw5PuA5k7CLzw3w0JKdXWdVbdh0iXhnBsibjzKuo/ID75xcqOmSALR0pObpdA5Mrf1RFQ0GQORE0xKl7MBBExGY2Fvu0arWwYRqikqQk8VOAGkKsTrgAX98e1VYEuOUVXEq8qLE82EZJ+kaiGuxKxB0hDU1QHWJquYVHKkOT/v7MbTKAS5Z3URc/QdIxUuyvFivkrU51qiWnklJvG0o+aGBkvD5Trgs6J5KgReIJ8oRDNBTEJqjApA2eTSNoiBALkP0j0R4qGI5MgTr3iSjm5FRqRcR6qXeNOfQz/6wARaLBheJBQcHtFOyRvS1pllxodRC5w26ESxp9HTqac4a19f2hnSzXiiYdxIg/mCSWsbRdcImAh+W0T6tOiSSa7D0ggvtEysqho8TyUWc6xoU5D/SfhBaAWK66nBBtYxz3FqTwpqk7G49Y6tOlAjSKHx5TsgLGoLHsY2MaYeN80UavmwbgvCs6clM5GTJma6wC6S5DbHvzhLNWSYtvAtc3iSTosBYH9SbH3pP/wBYdkbhC0XSuMeA6g/40xIv6xkZEL7IWWbDtfUfKLLJ9mMjIdjFG1L7PvgSdpGRkOfRoir9/vYxVMR1jIyErsOPYPhntL7D5mJMQ9mMjICX5HpY/wASqD2/WHaNBGRkPyeg30Q1OkL4yMgodC10exqqPIyDRyNDG6oyMjfZvoxcQTIyMjUZHsjMdY4e9hP9qflHsZC8naJ/J9Frk+yPveNp+h7RkZGvojIJXsjsIpvHX/t190/+QjIyA9oKH5I5sqGvDX/Ojuf/ABMZGQeX8GehPo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hQSERUUExQUFRUVFxcXGBcUFxUXHBwYGBQXFBgXFxgYHCYeGBkjHRcXHy8gIycpLCwsFR4xNTAqNSYrLCkBCQoKDgwOGg8PGikkHyQsLCwsLCwsLCwsLCwsLCwsKSwsLCwsLCwsLCwsKSwsLCwsKSwsLCwsLCwsLCksLCkpLP/AABEIAOEA4AMBIgACEQEDEQH/xAAcAAACAgMBAQAAAAAAAAAAAAAEBQMGAAIHAQj/xAA+EAABAgQEBAMGBAYBAwUAAAABAhEAAwQhBRIxQQZRYXETIoEykaGxwfAUQlLRByNicuHxMxUWshc0kqLC/8QAGgEAAwEBAQEAAAAAAAAAAAAAAgMEAQAFBv/EACgRAAICAgICAgMAAgMBAAAAAAABAhEDEiExBEETIjJRYRSBI6GxBf/aAAwDAQACEQMRAD8A4qEwyoKPMQOZiGnp3MPMCIE4PE+SVJ0LyS4LZhlAEJAAg2bKES0aXiWdKjx27dskQvMsQJUyoMnqHrAU+pGVydIKKb6CK1j6QlMAcNYz4Uxj7JjXHcRExTJ0EKpYj1MeO4VIrhjuFM7HSTQtIKbiCfDtHOeHeKTJUEqumOkUU9MxIUC7xJPC4sknBwYPMpt4BqqV4eqlvAk+Q0L1MTKPj2FZkuBcRUCiOr1dE4jnuN0eSaRFvjTb+rLMMvQsSWjdU20NcJ4ZqKkkSZSlsMxNgGLgHMphcgt2izU3AK5SHqJRQTo5SfflJb1iycXGO1FM1qrooSUR54cWvEuGwPZtFdqqUo1hUcil0BGSl0MeH8RMmYDsdY6XLmhaAoaGOQ08/YxdOHMZyoKVG20S54U9ifLBtljqq5KAXMUutP4iYYJr6gzV20iTDKNlQm65J39Sn4jRmSuLfwlxQCBLmG+xiv8AFk0Ga3KEkuYUlxqIqcPkgr7Kdd48nbXeJslopHCnFoLS5h7ExfJSgoBjaJHip0yOUXFkQlxMlESqRGmVo1Qow4vQB4fYNTecWcxJLw1MsMIPwKpSiYyrPDJ5Nug5TvotUmUwEYtMFHKzuGip8RcZIlOmX5lRP8TBinJ8BOLrSkOSBFGxXECtwNIAxDG5k1TqV6RtSTwqxivHh0VsqjBx5YDlLx6BDKfSQCZd4rg7KYNM2lS3MWLBscXIIuSnlCeipiTFjwbA/HmeGhirKVHMWAAa/wAR746cdnrR047Oi5YTxDKnCxY8oYTg8J8J/h6hEwmZMUQUsnw/IyzoSSbjo0WCh4ZWlSgZqlIDNYP6n/EZLw5+jJ//AD5rlCidFQm4IauuTJByguVK5JTdRHM7DqY6fMpf5SpLE6kFtxd+726iKRKw+rp6k1CJSZgylJSFjNlLEsOdoLH47hNMdi8SUJpsuFFUmlQmXLljwkgJQ7khtHO53eGVHUCY5L5iNFXEbU0rOgEhnALHUPdj1jypTkSw1JYW+fSPRo9dqMuEimcSUPgzAjUKGZJ6OQe7ERUcWowoaXjoWJYIJ6QQQgyioC5VZSbhif1XgD/s9wHm8nJT+x1jzZ+LJT2gefm8Jxf/ABo5JMpylUMEp8oaOqDgqmMpQUhKrHzKcKzNYgi4Hb3RUJHAtUJalFAZJLMoXALOBuDtDZ4ZUq5FZfHmkitprlS4mkcYKS7pEQYtKKSUkEEWINoUIpyosA8TfHFq2iX401bNauqMxZUd4iEWTDeDlruq0C8QYD+HIZQLxyyRb1QO8bpChCiC4i58NcWqSyFlxFMComlqbSNnFSOnGzttHiKVAEF4nmTAY5VhWNrRvD+VxISNYmknHskcKF9TjMtO7xX67HXPltCZSiY9SmHxxRRTHFFDafxNPWkIKyw5QuUomNkSYk8KDSS6DVLo0TIj0IaNxMjDGhImk1h3hvhHD86qJ8GUpbalIsH0cm0KsOps81CLDMpKXOgzEC/S8fRHDvCgpZJSlWZyFGwGgy++HY8afI/HjTYrpMDlyKdKlyABKluUlKVEEJch2u53is/w5adU1c4pSlSsrJTZgpRUQlI28qb/ALx0pCgohJ5uYmp8NlS5ilIQhBUxVlSA+zltTFb7sudKgFFEAUPzv6B4Zfgg3XS+/L1iCrQCbRGmuslF8xswB+e0dd9BfaS4AJwKZhG7HUaQJNpPzC8NsXXmlkhsyQQrmzawhl1KsoGnblygrsohclYcakWGhDqKezf5MK63HVqUWSQMygdwGLMW3YQZLpD7QLHaAp9GcymfzG4FvvpAyv0UY1CxbPRmUUgZlb5bsevKHaZJSm+rAGGNLhoSm7D3M3UwHWTWvo2h9YJKjnk3+qPZVCVdOQ5RMqTllZSpxsOu47R5Iq1pl5lMTc8tyQPc0Q0M3Mc3R26vGInp8sQ4hwfJqSTMlqC29pCiCWDBwbfCKnWYCmhusFj7KiNeneOnzJ4ZRdnsPSKd/FOen8CgKV5jMBQmzlgcxbkAflCc2NTjRJ5OFTjfRQsQ4uWbS7DnCCpq1zC6yT3jUJj0oiKOOMOkeZpGPRC0epVG2WNSIIwLk1DQfT1nWErx6FGBasBws1CYlQmNUiJZabxrObJkJiUS7QfSUNnjeZJaFuQnfkV/hY3EqJ1iCESM0oMPN4jdS6bB4JFOOLnZBQyFFacgJIIICQ5sX0HaPoHDisgKzqKSxD8jeK7wfhyaanCQEhZ9o2cqOrHkNIf+OpIDizhIYaE/TrtHoQhqj1cOFxjyHUUwzJk0skBJCUEakged+jlh2MFlTnzAhuULcMACVhROZClkgByQ+dwBq4IMMZlYgJJU4ZQSLPmcAuANReNs2a+1IGnklYIDeYO+mVydW6wJVnKu5a5ZixPP0hlVEJBJa2jnUxXagFSyol46Kpj8S2MnzVuS9iGIvpE9LThnP3+0a08sXc6x4ioU+UDzDfZhv2g2Nlzwidcxm9flA0+Wohw3eB6uco3HPo2+79R7oKlLUt2KRluQTrZnEKjO3QWuqsDppS1h9QCWd+2nd4O/6eqylEMDvBOHSglAH3zMSVlQAgk6DX5ACHAym26RDU0Klyj4a0AFwSXPQxDT0CksLMAxIO8BfjiQPgnQP23idEshKlizW9Gv3jDtHFVYWqWkHR44t/EGeqZWL1yp8iNdBq3ckx1aZUrNhdxu30gabS5gklIzJukjYszpOo1gJVL6gTwOUas5FT8KVJy/yVgK0cfP9PrGmJYDMkh1psSUhQ0zC5He8dgMoAB1DqN4rHGcpMyTMU5SJQCgBoT7NxzbfaEyxr0S5fEioNrs5mtDawMbxLMmFUSyKeJjyugYIjCIOVIgGoN45Ap2z0CJ5KLxGIbYXSgl4CctVYEmMsNlnLePKuVBrgCIFqeJYzbYj2AinixUPDM1EtExYAQtaWYgqSoXSVJ2BuIhwWh8WaBsPMewIt66RfZUsatu/wBY9LFjtWz2PBwbfdhOGJCkgFBDaqfft96w8nYerwTlIBYFL+YhiC99Sz2iHCQiYouQDrlbbmOcPZa0jVQsYr6VF2XI4ukKE4aqUrxZfmOxF0lDDylL2vcEHciN11qCjOuWAXB8i2KVdrXF4Z5U3yqKdSwIb3HSKrNmmYolR1MclZmNfJ2ETMR8RYCg4uAogO/VrRBUIyltX0sR/qPfBYvEWIYgUpBUHCTcgP5X2Hx9I3opVL8Q2VJCgze6JVSWtHtHNB0jfEkPLOzsD2cA3HSNYpt7UASjLEzwwQVJuocgdOkSypaCWFzmIZiPMLkX6Qsq6hCKkHOylhKfKHLpKSkHoQ4frDSTMSZ6VBTkWb+lQUAoc9IUmNkqX+hhLotz7ojr5AUMsFz1HYFtz8YSYtjEtKFDOAdLXI7dWhlk8NpMVJT5yeRIHYFnguZPCkpSNi5PXpAlIrxEuAw0vBstAFoxsrmwVSdtoM/D5kJIH5gDdjbRgNbfONKhAAvG9MpQ9lnO5HyjQHLiwevkFIcsA+uu3P1iq8cYoiRRKlgAzJ/lvrl/Mr5Ad46K38v+YxJ2YG3pHL+JeB58+omTEFCkuMiMxCsraDMGt33gZ3XAjJOUoUkc3QizxnjGLlK4InB8yP8A4kKPwiaTwgk6iPNyzWP8jxcjcHUkU1S2TeFsxTmL/X8Ipa0VevwEogMeaMhSmrFSlQXSYiURD+DV+k+6PfwK/wBCvcYa6fDC+rHEvFn1gqVUA7whl0S/0q9xhhSUMxSglKVFR0AEK+JPoD403wWrAsfTThQUjMFfmBDi2l9RvtF1kT3AbQhx9IT8N8NJlIBmJSqYfaJu39I2tz3h2tKkizEDaPRxQlGNNnveJjlCGsmbqqCMpSWWnmWzDoecOZOLOAz3Nwdv3EV2ZUZgRl9f2eGiZKFAZAW5nX3bQ2LLJxTXIbW14yl1J5Nv8ecLaarCiwjZVOCS8QFF/KW6j6QR0YxSpBtTOKN7xLJaYlwW+kAzkrULh+pb7aNKdBluzhJ1/cwtNpnaqv6NKCYELLqASEg3IDEkghvdBq8QQs5QoPyBv7oS06S5Kr/6gLG0ErzBwUtkO1g+veOnPRWLlBN2xpV4QosUlyCSNPzAhV+d/gIb4bhuVruwYaC1tvSFWF42FShpmu6eo19P3EM6PGAtm8pbfQxqp8oDJ8jVDpNO8U/jdFPKCQpKfEWtLMBmZ2UqzOAOcXChrM4I5RzjiiZlxLMrzewEgB7KDfC5gXfRP46bnTGNPJEtWW2UXSwa2nPWNEz3UVOdWA/xuPvaNJ6XV3tBdNJA0EbJWy50uSKahSmdm5CJ5c9hG2f+ZkII8uZ9tcrd4l8NIgkKb/ZF4syZYWHP71jJ8vwxZ8xGp+kbKmtpAOIYiycr689W+/rG9HKwCUtQWb5SPn6QOsEG9u8T4arzPsOcSVqwS1i+wvEufAs3sl8vxfnap9CyfMDRV8bysY14mxo084y2YMCxL6v7tNIrNbjpXHlLxpxnyeJLFKL1Z1VOHS9gPdG/4Ech8IP/AA8aGiJ0gdGefYGMLH6R7oLQWQlAQgZX6OSXct7vSPfwyhvHksrf2c0UYH8ckV+Lm+LIpG5CuQ9Hj0vDCfSnw8yQHAJYkEu3SFsmpzJSWLkB7FnIBYHc3+Ij1r9H1sHatHqJV7wXIe7ED1eAZhmBeWxZV8rFx/iNkqKcwbcX+camNXI2RLSfaJMSpyCwaFkoKJYRJIkH8QkqYAJWixYOkpXmU+5BLdBGt0Lkv6NFU7jWAJyXcAg7H7EElMsgkLKs/I+UAAgZsoc76vCqcgk2sOQt3P8AuBbBxqwiXLJISGOzjoLwu4olzBLSxsCXbns8OMGpz4if0hJDdyLxriVQQooZ+dtXDxzjtGglK5alf4flqYrUnIqYGIPIHXsYeKQQxFj0iGWhnJguSvNaOglBUgm66Ba3iubTS8yUpW6vMVEhrHlrpFZwfimbV1edYCAXQ0sEApAKipRJJUQdOTnnFgxSkSpCkq9lQIPP06iIMIwyXKSBLQzgOouSd2fYE3tHNScuOgdVeyJTNCSQp37FonkVhUQENYhydG5Dr6R5W4eoHN+rUdrftGki1iW/uYfE/fWMaYXDQbME3xUKOVKVOhgc2xUW0Z8vwMZUhSSAWdT5RzYOb/SNJC5kxSco8qHU72ugpGumpPZoa4dTLWiWqYQogOGDauMx527axqESevdFfrKmYjSWe+3o28KZudanUST927ReaikynN6QsxSUlkW8ylajVmgnGxkJp9C6iw5StfKIY+DLkpJa4GpuYVVNdkmZEKCrP5btzBhbjtcuZKUhKmUoM42B1+DwLkoq2KzS0i5SfBy3iPFTVVMyabBR8o5JFkj3fOAEyHi90fBCN3MME8MSU/ljzZZrdnzs/JTdlkpsVSreD0VAjmeAJUEe0Yfy62Yj+oQhZknTIXjaLimaI8WXityMeG8HScTCt4epJmLgaoBex79W5wBJwwleR1AAKdtANc/qGvs0FSJzgk6CNqTFssxyFZWa3flvF8F9VZ9X4LmsSbd2bfh1IDImS1asBq5GzO4f5xIhKlM6SjoQXfuwAEMl16EoeWEgc0gD5QPS1Piq5NfnDEipSk1dEuH0obTcn6RNiGFeKlksFi6VdRsW2IJHrDGip3T0iaoWEiNfPBLLI9uCufhC2Uy1JazFTgc8hFgOuvSJJOG5RckgdNejvpBP4gZm1PLl3j0VSVJ9tLElLuGcFiH5hjGpDd5dC+ZWlHs2JHSF8/EFP5rudTGk6qOZRJDOQgakgFnPf5RGglW0c2VqKSskrZ5KWA1+A5941oKogvqDGi5S3YNfnHiJTWSoEO19XGo++cKrk7jWg2fOKj7PxBgulUlAHKBaenJGpjWolpGpJ9YahfHQynYkjTV/f7ojUWZQDp3BHPfvAVJUp0SkfX/MGTpzJzkEBI8x2HWOAyR1J5aEEWYg7XY+mkMaaqI7cv2jnVHxEsVCikFSJhPk7CxHVh6w9puIJSj5ZiQdSkkBQ7g3hUMkZksGsq4LrMmAi4BG8U/H0FSkoSS3mGZJ5i2m/wC0AYpxCuZ5JZOXc8+vQQLJm5blRJ9T6gPrDLoqxYnj5/6E8zD1BRAL3ysC5t09IMohdQbQt3s7wRJkpKVZh5lAjyjLqScxOx090TyKdLqKVfpAJ3ISxPv+UJlBT7A8iEc0HGZ6mUTHi0JSHUQGjJ9QEe0QO33rFPxfiMTF5QfKIinFQPk543Gbj+gCixdCECNKrixvZipZzzjUmF/BG7ZWsaGdTji1FwWMEUvFM1LOX+EJRE9DKQqYgTFFCCoBSgMxA3IG5hygug/ji+KOqcI46Z8pZUlTAsCBqpnIflp74brXZwPfC/BcMFNKEtGZQcl1M5J3IB5MPSCJsxXKLktVR9D40FjxqJ7T1QSoiYWQrcAkhQ0LRJT1vhTRM8RCgAzAKBIP9JGvrA3ir3I7RBOXzCY62UX6L2jjKRLQxJJH6Q/ytAdTxhIXYLUO6FfteKfSrznKbglnGxPLp0iReH5CrN+WxjdgI4Md/wBCq3G1FxJK0u/nZjflm0PVn7ROirSuWgICQlJLpSBldmLMzF2JJBJiu1cxSkkuyE8t4QUWOTZClFB8qi5SQCAWYEci0C8mvYvPmx4WrL9JSB0htTJs7RXuFKkz0lZJLFg+xYH6xcqemtBReysGWbeKkIsRSp0sWuXIN+gHd4FppCgGTqHfmbNr8YZ11CszDlYJJcK/T7JPlI1sW7xrWSVJSogD2QSCHdL+bS4PaMoapcILw8goYEkpykvYh3156axPU0nJvdEuFUISXBc5Qk9QND3hiqRDESynUuCjYnWpkzEsCSGJ2DcusG0/GstEpS1+05AljW2j7Mx16GJuIMIQqUtajlKEkhQcns24JPxjnkvCsxC1rUU7JIABbmRqIRJzUuOgHDyJydNa/wDhajjw/wCbwkJmLBysACx/MotqYrmM0xKpU9DrWhSRNSkElszpLb7j1EGSqoO5LmPRVeYKdm0Zyflp0jGm+C7446ajxFVLXZinbMwb3QNX4uimOWeSk7eUkKHMEBjAqMTQOZfdonXiCZkvw1LSpH6VpH/6ENvgCeNvoHTxfSLOW6eRUm0E1mJplJc+nXk3SA5nBFPMAWkFALB0Fx3AL/SA63hxEhWQrKykC97O9me3+YTOc4K6PO8jJPDF2KMZrp0wHKC3SKqoLSbhQ7gx06jw9J5QUvAwRdm7PEG8u2jw1l17RxqMi6yOAQn2yonpaG9JwhLT+Qet/nHPyIroN+RFdHNkoJ2MTS6JZ0Qr3GOopwJIFkj0AjZeEuLBoH/IfpAf5L9IH4e4pJlNP8sxICbhgprBT8+cWOipc6PEUQXuwI+kVSrwpQhaJK0q8hIUbDLv06xTDym/yR6GHz5cJottSoD9oGEoqI8ij12F/nG1PRTHSFp8wAchrh9S+7/SHSadQzFPmyJDo3B1ccyRt0tFl2j3FOkD0soScqgkZhfMS4fsbPrttGlWnOOfM8yYlmCXmFwslnUwYD6CGUxMoJIzofkCCfcIJINTo5/xLUZZaZadVnQXcDQe+FJwOoZzLI9U/J4tCacCrUpwxlMhwxBCvPbbUe+DJshxCnC+WIn4yzScpsZ8HYb4VNLBDKdSlhwWJPQkaARcpMizxz6VPqJc4LkALlFKEzZSnsUhs6WvpuOV4vuEVgmyXuDcMbEMd4emqpAzg4qvS4AJzKKgdy3+oHkBeZls6QRmf2g4YtsbXgaqqvDUoKOUO7ncdH3jmlfxrPRiBnMQEsjwibGVqElrOXzPzPSMk0jpv41/DtlGNDDEIChHNf8A1UpUIBT4ilH8mW46Ekt7jGUP8YAuYlHgqGYsDY7O5vaOco/sQ6k6TGnHVd4Uvwxqsl/7U3+bRSF1WezmwGvL9oZ8T4p+LWJgBBSAG+P1hGmVzLdYCT5LoNxjqFFLC3rGqlqF9RygqVL2++pT+0FChcXIL7gMOmukagfkoHpZqVB2hRjeOolnIgBSt+Q78z0gyvwkKs9juOY7axTq1BTOWFtmzHQAAvcEAWEBOTS4JvJyygriM6DGZgmhaVEKGjM3u0i0YfPCy67k7nfvFWwtKfzDUBi+he7je0PaaYkaEWiJ2+zwc2SUu2WNNCjl2guXRDZRHr9IWSMQB1OkGIqQN47VEbsZKoU8xGCWnch4nNOnlGvhJhXx/wAFkIKBuIgmTk7EQSqUDAs+nEdq0aAVpCh7QeIuGMiZ5zkEqSyWOh1PrG1VTQnqZRScwsRcHrGwk4yUmVYZ6STLxiWHlZSqWTnDh0hzlIY21UxZTf0lo9qp2ZIKJcxKwMpmexprrdYe9xAvDWM+JlKjlLEXOp3bpDXG6xEtBK1JSOZLe7nHqJLtH0KydFbqZiZaVKJ6ki5uW9bx5NprW5u+nxgBeJpmTEoSFKSo3szgFwwO1r6Wh9+FOV3jk1LopxTUrdlfXKIWVsM5TlzcgFPpo/XpESqlY/N9+5oZVKQeXvhVVEgW3MdRVt6RDOWo3c+kZIxudLQZaFlIUVEsz6aZtbwQZfkD9oBXTXsCb67esZ0Bdo0kVyy4JJBAJck3533hRxdRsUTAPaBSo9QwAPIt8of4fTOHHvhqiRJEpaZz5VOVDKVP2bcNGNbIXkW8XBnMFygrQ3ix8IhQK05SQUkvyUAW7v8ASFmNYcZZzynMlVwSxKX0BPLRj9YI4V4g8JZQsZkzCBq2UkFOjXdx7oTFNS5PMxRePKrLfT03lbncwFVUuUjVun3eH1BKeIsVpNfhFFFyn9hcnKQGL/27EH7MFyZikozFWYuHOWzEtdL7cwYrVTihkzghTgKDhWlzq/La8WCgJUgIuSWBVZm3L7nW0Z/DrT6CKiiyJa2pNgwcl7chFE4uw1YX4oHlIAJGxFr9NI6ZPk5gwipcUYkmXTrSbLPkA76/CClG1TEzqUGmUGXXqEHSMfIhOY8iNxPJcUy0yuKwG19R9YmVxYDoQIqEY8ZqKeGJ3hWKjQNGv4+KIuumAae4xtIxJYB1G/eJ/ks8/Vl8/HAWtHn4oakiKInHyNTfrGsziTrG7Hav9FwqKoHRoUYtVpZhrCL/ALhI9mIpXizlWDDcnQffKNfQ2MWTpUqapISGyuCXOpNux7Q4lUI9pZUtXNZJbs+kTYdh4AYCw+fM9YMnShpvE8sjfCGfK+kB4XVolTwqY2ViH/STu2/L1i9ypqVIzJIIZ3SQQ0UGZSG5JDiw9X0tfufSMosRmSLIa+qVAs/MMbPFXj+QoLWRfg8hQWshFxnPKKpCkHKyXtbVaj7obGYVozkXS1xzcX9IR4lJmVU/zM5syRZKR8WF9YuOCUm2wt8GizG97/R6mLNttNdEc6lVMugFrBwWYHfr25NzjKj+UhiHSdxq7/m/fpFrRQBCQlIAHIRWuLz4ckn+tD9Q7n5QxqlYz5l/pEOEG45F4Z1tF5TbrCvB5qVmXlLh3tFvnUrpeCRjnzZxvFMfVkXIyJAJKczl2zvYbcoT0QeYkDdSf/IQ541w9EqoORQ8zqUn9Jf66tCSmmFKgpJYpIIPIguIkk3fJBkm9/t6O0YTL0B5wxnUYJYxzwfxIWwaQjS5KlXO5Aaw6RaOGeLRVJIUnKpLDV+oipTi+mU7xm/qxLx1h4Eh9wtLd7vFFlTJsv2FrT/aoiLlxVjf4mZ4Msfy5avMr9Sha3QX7wHLwoO2oBsenOIs+ZRnwQeRnqfAiRxXWIt4y/XKfmIXYlis2d/yqzkaEgP7wNIttTgKVBmftaKnidAqUpjodD97wMc+/Fi459uLAGjWNgIwog7ONY2aPCmPHjji6lblohrKnlGyDlD7mF1XNcxBFWzzoxtgVbPgWXOaMqNY2o6NU1aUIDlRYf56RYkki1JJDfB6RU5TJsB7SuX+YveG4UAkJAsPeTzPMxHg2EplIShN21PMnUmLPTywhMSTk5ul0Q5J2+AdFKEDrAuQFQJHR4aCVnIcWiKop8oIjHH9AWLq2UBtrCGpWAovyh3XzvI/33irVlXqeX+oHUOLAVVhlzc6btqNHB1HQxeuFK2XMyqQQQdQ9wptCNfXSOZ19QGO0aYNiy5S80ux+fQx6WCeip9Hq+PlcY0+jvZLgne8c+/iHU+RCHuVZm6AEfMwDi/H82ZLCJQMtwMynvponkOsVGoqlKLqJJ5kkn4w7JkjVIfkyqmkdK4BwQJlpmkuVjN2vYRbq2oCEFyAOugtqY4rgnFE6mUChRKd0KJKT6bHqIsdbx/LnoKVpWglJFmUCSCOkFGcaDhli0vVFT4ixFM+pXMSGSTbqAGzHqWeFyE3iJcS0vmLRLJ3ySTlbbGVLSPDvD6NSXyqUnMMqms41aAsPtY6xYaaU7bWiOc5J8EUssk+DSnw8JHlAttsfvnBkmm9Rz+h6xLIkW5tBdPIPbt96xK7fYpyIjSBvrCjF8JTNQUn/PcRZ0SDzjSdSA3YGCVoDY5FPwwoUUnUfbxEqRF64hwhxmAuPtoqSpDxbHJaKY5LFkxED5bwfUymgSnH8xP9yfmIcnaHxfBZaqZsI0kURDlUN8DpkECYq5POJsTkgjymJYSSdEV1wVAYcudNySw5PuA5k7CLzw3w0JKdXWdVbdh0iXhnBsibjzKuo/ID75xcqOmSALR0pObpdA5Mrf1RFQ0GQORE0xKl7MBBExGY2Fvu0arWwYRqikqQk8VOAGkKsTrgAX98e1VYEuOUVXEq8qLE82EZJ+kaiGuxKxB0hDU1QHWJquYVHKkOT/v7MbTKAS5Z3URc/QdIxUuyvFivkrU51qiWnklJvG0o+aGBkvD5Trgs6J5KgReIJ8oRDNBTEJqjApA2eTSNoiBALkP0j0R4qGI5MgTr3iSjm5FRqRcR6qXeNOfQz/6wARaLBheJBQcHtFOyRvS1pllxodRC5w26ESxp9HTqac4a19f2hnSzXiiYdxIg/mCSWsbRdcImAh+W0T6tOiSSa7D0ggvtEysqho8TyUWc6xoU5D/SfhBaAWK66nBBtYxz3FqTwpqk7G49Y6tOlAjSKHx5TsgLGoLHsY2MaYeN80UavmwbgvCs6clM5GTJma6wC6S5DbHvzhLNWSYtvAtc3iSTosBYH9SbH3pP/wBYdkbhC0XSuMeA6g/40xIv6xkZEL7IWWbDtfUfKLLJ9mMjIdjFG1L7PvgSdpGRkOfRoir9/vYxVMR1jIyErsOPYPhntL7D5mJMQ9mMjICX5HpY/wASqD2/WHaNBGRkPyeg30Q1OkL4yMgodC10exqqPIyDRyNDG6oyMjfZvoxcQTIyMjUZHsjMdY4e9hP9qflHsZC8naJ/J9Frk+yPveNp+h7RkZGvojIJXsjsIpvHX/t190/+QjIyA9oKH5I5sqGvDX/Ojuf/ABMZGQeX8GehPo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-265557"/>
            <a:ext cx="8229600" cy="1399032"/>
          </a:xfrm>
        </p:spPr>
        <p:txBody>
          <a:bodyPr/>
          <a:lstStyle/>
          <a:p>
            <a:r>
              <a:rPr lang="en-US" dirty="0" smtClean="0"/>
              <a:t>        Monocot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Dicot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</a:t>
            </a:r>
            <a:r>
              <a:rPr lang="en-US" dirty="0" err="1" smtClean="0"/>
              <a:t>Montyledn</a:t>
            </a:r>
            <a:r>
              <a:rPr lang="en-US" dirty="0" smtClean="0"/>
              <a:t> </a:t>
            </a:r>
            <a:r>
              <a:rPr lang="en-US" dirty="0" err="1" smtClean="0"/>
              <a:t>ocot</a:t>
            </a:r>
            <a:r>
              <a:rPr lang="en-US" dirty="0" smtClean="0"/>
              <a:t> single co</a:t>
            </a:r>
            <a:endParaRPr lang="en-US" dirty="0"/>
          </a:p>
        </p:txBody>
      </p:sp>
      <p:sp>
        <p:nvSpPr>
          <p:cNvPr id="2050" name="AutoShape 2" descr="data:image/jpeg;base64,/9j/4AAQSkZJRgABAQAAAQABAAD/2wCEAAkGBhQSERUUExQUFRUVFxcXGBcUFxUXHBwYGBQXFBgXFxgYHCYeGBkjHRcXHy8gIycpLCwsFR4xNTAqNSYrLCkBCQoKDgwOGg8PGikkHyQsLCwsLCwsLCwsLCwsLCwsKSwsLCwsLCwsLCwsKSwsLCwsKSwsLCwsLCwsLCksLCkpLP/AABEIAOEA4AMBIgACEQEDEQH/xAAcAAACAgMBAQAAAAAAAAAAAAAEBQMGAAIHAQj/xAA+EAABAgQEBAMGBAYBAwUAAAABAhEAAwQhBRIxQQZRYXETIoEykaGxwfAUQlLRByNicuHxMxUWshc0kqLC/8QAGgEAAwEBAQEAAAAAAAAAAAAAAgMEAQAFBv/EACgRAAICAgICAgMAAgMBAAAAAAABAhEDEiExBEETIjJRYRSBI6GxBf/aAAwDAQACEQMRAD8A4qEwyoKPMQOZiGnp3MPMCIE4PE+SVJ0LyS4LZhlAEJAAg2bKES0aXiWdKjx27dskQvMsQJUyoMnqHrAU+pGVydIKKb6CK1j6QlMAcNYz4Uxj7JjXHcRExTJ0EKpYj1MeO4VIrhjuFM7HSTQtIKbiCfDtHOeHeKTJUEqumOkUU9MxIUC7xJPC4sknBwYPMpt4BqqV4eqlvAk+Q0L1MTKPj2FZkuBcRUCiOr1dE4jnuN0eSaRFvjTb+rLMMvQsSWjdU20NcJ4ZqKkkSZSlsMxNgGLgHMphcgt2izU3AK5SHqJRQTo5SfflJb1iycXGO1FM1qrooSUR54cWvEuGwPZtFdqqUo1hUcil0BGSl0MeH8RMmYDsdY6XLmhaAoaGOQ08/YxdOHMZyoKVG20S54U9ifLBtljqq5KAXMUutP4iYYJr6gzV20iTDKNlQm65J39Sn4jRmSuLfwlxQCBLmG+xiv8AFk0Ga3KEkuYUlxqIqcPkgr7Kdd48nbXeJslopHCnFoLS5h7ExfJSgoBjaJHip0yOUXFkQlxMlESqRGmVo1Qow4vQB4fYNTecWcxJLw1MsMIPwKpSiYyrPDJ5Nug5TvotUmUwEYtMFHKzuGip8RcZIlOmX5lRP8TBinJ8BOLrSkOSBFGxXECtwNIAxDG5k1TqV6RtSTwqxivHh0VsqjBx5YDlLx6BDKfSQCZd4rg7KYNM2lS3MWLBscXIIuSnlCeipiTFjwbA/HmeGhirKVHMWAAa/wAR746cdnrR047Oi5YTxDKnCxY8oYTg8J8J/h6hEwmZMUQUsnw/IyzoSSbjo0WCh4ZWlSgZqlIDNYP6n/EZLw5+jJ//AD5rlCidFQm4IauuTJByguVK5JTdRHM7DqY6fMpf5SpLE6kFtxd+726iKRKw+rp6k1CJSZgylJSFjNlLEsOdoLH47hNMdi8SUJpsuFFUmlQmXLljwkgJQ7khtHO53eGVHUCY5L5iNFXEbU0rOgEhnALHUPdj1jypTkSw1JYW+fSPRo9dqMuEimcSUPgzAjUKGZJ6OQe7ERUcWowoaXjoWJYIJ6QQQgyioC5VZSbhif1XgD/s9wHm8nJT+x1jzZ+LJT2gefm8Jxf/ABo5JMpylUMEp8oaOqDgqmMpQUhKrHzKcKzNYgi4Hb3RUJHAtUJalFAZJLMoXALOBuDtDZ4ZUq5FZfHmkitprlS4mkcYKS7pEQYtKKSUkEEWINoUIpyosA8TfHFq2iX401bNauqMxZUd4iEWTDeDlruq0C8QYD+HIZQLxyyRb1QO8bpChCiC4i58NcWqSyFlxFMComlqbSNnFSOnGzttHiKVAEF4nmTAY5VhWNrRvD+VxISNYmknHskcKF9TjMtO7xX67HXPltCZSiY9SmHxxRRTHFFDafxNPWkIKyw5QuUomNkSYk8KDSS6DVLo0TIj0IaNxMjDGhImk1h3hvhHD86qJ8GUpbalIsH0cm0KsOps81CLDMpKXOgzEC/S8fRHDvCgpZJSlWZyFGwGgy++HY8afI/HjTYrpMDlyKdKlyABKluUlKVEEJch2u53is/w5adU1c4pSlSsrJTZgpRUQlI28qb/ALx0pCgohJ5uYmp8NlS5ilIQhBUxVlSA+zltTFb7sudKgFFEAUPzv6B4Zfgg3XS+/L1iCrQCbRGmuslF8xswB+e0dd9BfaS4AJwKZhG7HUaQJNpPzC8NsXXmlkhsyQQrmzawhl1KsoGnblygrsohclYcakWGhDqKezf5MK63HVqUWSQMygdwGLMW3YQZLpD7QLHaAp9GcymfzG4FvvpAyv0UY1CxbPRmUUgZlb5bsevKHaZJSm+rAGGNLhoSm7D3M3UwHWTWvo2h9YJKjnk3+qPZVCVdOQ5RMqTllZSpxsOu47R5Iq1pl5lMTc8tyQPc0Q0M3Mc3R26vGInp8sQ4hwfJqSTMlqC29pCiCWDBwbfCKnWYCmhusFj7KiNeneOnzJ4ZRdnsPSKd/FOen8CgKV5jMBQmzlgcxbkAflCc2NTjRJ5OFTjfRQsQ4uWbS7DnCCpq1zC6yT3jUJj0oiKOOMOkeZpGPRC0epVG2WNSIIwLk1DQfT1nWErx6FGBasBws1CYlQmNUiJZabxrObJkJiUS7QfSUNnjeZJaFuQnfkV/hY3EqJ1iCESM0oMPN4jdS6bB4JFOOLnZBQyFFacgJIIICQ5sX0HaPoHDisgKzqKSxD8jeK7wfhyaanCQEhZ9o2cqOrHkNIf+OpIDizhIYaE/TrtHoQhqj1cOFxjyHUUwzJk0skBJCUEakged+jlh2MFlTnzAhuULcMACVhROZClkgByQ+dwBq4IMMZlYgJJU4ZQSLPmcAuANReNs2a+1IGnklYIDeYO+mVydW6wJVnKu5a5ZixPP0hlVEJBJa2jnUxXagFSyol46Kpj8S2MnzVuS9iGIvpE9LThnP3+0a08sXc6x4ioU+UDzDfZhv2g2Nlzwidcxm9flA0+Wohw3eB6uco3HPo2+79R7oKlLUt2KRluQTrZnEKjO3QWuqsDppS1h9QCWd+2nd4O/6eqylEMDvBOHSglAH3zMSVlQAgk6DX5ACHAym26RDU0Klyj4a0AFwSXPQxDT0CksLMAxIO8BfjiQPgnQP23idEshKlizW9Gv3jDtHFVYWqWkHR44t/EGeqZWL1yp8iNdBq3ckx1aZUrNhdxu30gabS5gklIzJukjYszpOo1gJVL6gTwOUas5FT8KVJy/yVgK0cfP9PrGmJYDMkh1psSUhQ0zC5He8dgMoAB1DqN4rHGcpMyTMU5SJQCgBoT7NxzbfaEyxr0S5fEioNrs5mtDawMbxLMmFUSyKeJjyugYIjCIOVIgGoN45Ap2z0CJ5KLxGIbYXSgl4CctVYEmMsNlnLePKuVBrgCIFqeJYzbYj2AinixUPDM1EtExYAQtaWYgqSoXSVJ2BuIhwWh8WaBsPMewIt66RfZUsatu/wBY9LFjtWz2PBwbfdhOGJCkgFBDaqfft96w8nYerwTlIBYFL+YhiC99Sz2iHCQiYouQDrlbbmOcPZa0jVQsYr6VF2XI4ukKE4aqUrxZfmOxF0lDDylL2vcEHciN11qCjOuWAXB8i2KVdrXF4Z5U3yqKdSwIb3HSKrNmmYolR1MclZmNfJ2ETMR8RYCg4uAogO/VrRBUIyltX0sR/qPfBYvEWIYgUpBUHCTcgP5X2Hx9I3opVL8Q2VJCgze6JVSWtHtHNB0jfEkPLOzsD2cA3HSNYpt7UASjLEzwwQVJuocgdOkSypaCWFzmIZiPMLkX6Qsq6hCKkHOylhKfKHLpKSkHoQ4frDSTMSZ6VBTkWb+lQUAoc9IUmNkqX+hhLotz7ojr5AUMsFz1HYFtz8YSYtjEtKFDOAdLXI7dWhlk8NpMVJT5yeRIHYFnguZPCkpSNi5PXpAlIrxEuAw0vBstAFoxsrmwVSdtoM/D5kJIH5gDdjbRgNbfONKhAAvG9MpQ9lnO5HyjQHLiwevkFIcsA+uu3P1iq8cYoiRRKlgAzJ/lvrl/Mr5Ad46K38v+YxJ2YG3pHL+JeB58+omTEFCkuMiMxCsraDMGt33gZ3XAjJOUoUkc3QizxnjGLlK4InB8yP8A4kKPwiaTwgk6iPNyzWP8jxcjcHUkU1S2TeFsxTmL/X8Ipa0VevwEogMeaMhSmrFSlQXSYiURD+DV+k+6PfwK/wBCvcYa6fDC+rHEvFn1gqVUA7whl0S/0q9xhhSUMxSglKVFR0AEK+JPoD403wWrAsfTThQUjMFfmBDi2l9RvtF1kT3AbQhx9IT8N8NJlIBmJSqYfaJu39I2tz3h2tKkizEDaPRxQlGNNnveJjlCGsmbqqCMpSWWnmWzDoecOZOLOAz3Nwdv3EV2ZUZgRl9f2eGiZKFAZAW5nX3bQ2LLJxTXIbW14yl1J5Nv8ecLaarCiwjZVOCS8QFF/KW6j6QR0YxSpBtTOKN7xLJaYlwW+kAzkrULh+pb7aNKdBluzhJ1/cwtNpnaqv6NKCYELLqASEg3IDEkghvdBq8QQs5QoPyBv7oS06S5Kr/6gLG0ErzBwUtkO1g+veOnPRWLlBN2xpV4QosUlyCSNPzAhV+d/gIb4bhuVruwYaC1tvSFWF42FShpmu6eo19P3EM6PGAtm8pbfQxqp8oDJ8jVDpNO8U/jdFPKCQpKfEWtLMBmZ2UqzOAOcXChrM4I5RzjiiZlxLMrzewEgB7KDfC5gXfRP46bnTGNPJEtWW2UXSwa2nPWNEz3UVOdWA/xuPvaNJ6XV3tBdNJA0EbJWy50uSKahSmdm5CJ5c9hG2f+ZkII8uZ9tcrd4l8NIgkKb/ZF4syZYWHP71jJ8vwxZ8xGp+kbKmtpAOIYiycr689W+/rG9HKwCUtQWb5SPn6QOsEG9u8T4arzPsOcSVqwS1i+wvEufAs3sl8vxfnap9CyfMDRV8bysY14mxo084y2YMCxL6v7tNIrNbjpXHlLxpxnyeJLFKL1Z1VOHS9gPdG/4Ech8IP/AA8aGiJ0gdGefYGMLH6R7oLQWQlAQgZX6OSXct7vSPfwyhvHksrf2c0UYH8ckV+Lm+LIpG5CuQ9Hj0vDCfSnw8yQHAJYkEu3SFsmpzJSWLkB7FnIBYHc3+Ij1r9H1sHatHqJV7wXIe7ED1eAZhmBeWxZV8rFx/iNkqKcwbcX+camNXI2RLSfaJMSpyCwaFkoKJYRJIkH8QkqYAJWixYOkpXmU+5BLdBGt0Lkv6NFU7jWAJyXcAg7H7EElMsgkLKs/I+UAAgZsoc76vCqcgk2sOQt3P8AuBbBxqwiXLJISGOzjoLwu4olzBLSxsCXbns8OMGpz4if0hJDdyLxriVQQooZ+dtXDxzjtGglK5alf4flqYrUnIqYGIPIHXsYeKQQxFj0iGWhnJguSvNaOglBUgm66Ba3iubTS8yUpW6vMVEhrHlrpFZwfimbV1edYCAXQ0sEApAKipRJJUQdOTnnFgxSkSpCkq9lQIPP06iIMIwyXKSBLQzgOouSd2fYE3tHNScuOgdVeyJTNCSQp37FonkVhUQENYhydG5Dr6R5W4eoHN+rUdrftGki1iW/uYfE/fWMaYXDQbME3xUKOVKVOhgc2xUW0Z8vwMZUhSSAWdT5RzYOb/SNJC5kxSco8qHU72ugpGumpPZoa4dTLWiWqYQogOGDauMx527axqESevdFfrKmYjSWe+3o28KZudanUST927ReaikynN6QsxSUlkW8ylajVmgnGxkJp9C6iw5StfKIY+DLkpJa4GpuYVVNdkmZEKCrP5btzBhbjtcuZKUhKmUoM42B1+DwLkoq2KzS0i5SfBy3iPFTVVMyabBR8o5JFkj3fOAEyHi90fBCN3MME8MSU/ljzZZrdnzs/JTdlkpsVSreD0VAjmeAJUEe0Yfy62Yj+oQhZknTIXjaLimaI8WXityMeG8HScTCt4epJmLgaoBex79W5wBJwwleR1AAKdtANc/qGvs0FSJzgk6CNqTFssxyFZWa3flvF8F9VZ9X4LmsSbd2bfh1IDImS1asBq5GzO4f5xIhKlM6SjoQXfuwAEMl16EoeWEgc0gD5QPS1Piq5NfnDEipSk1dEuH0obTcn6RNiGFeKlksFi6VdRsW2IJHrDGip3T0iaoWEiNfPBLLI9uCufhC2Uy1JazFTgc8hFgOuvSJJOG5RckgdNejvpBP4gZm1PLl3j0VSVJ9tLElLuGcFiH5hjGpDd5dC+ZWlHs2JHSF8/EFP5rudTGk6qOZRJDOQgakgFnPf5RGglW0c2VqKSskrZ5KWA1+A5941oKogvqDGi5S3YNfnHiJTWSoEO19XGo++cKrk7jWg2fOKj7PxBgulUlAHKBaenJGpjWolpGpJ9YahfHQynYkjTV/f7ojUWZQDp3BHPfvAVJUp0SkfX/MGTpzJzkEBI8x2HWOAyR1J5aEEWYg7XY+mkMaaqI7cv2jnVHxEsVCikFSJhPk7CxHVh6w9puIJSj5ZiQdSkkBQ7g3hUMkZksGsq4LrMmAi4BG8U/H0FSkoSS3mGZJ5i2m/wC0AYpxCuZ5JZOXc8+vQQLJm5blRJ9T6gPrDLoqxYnj5/6E8zD1BRAL3ysC5t09IMohdQbQt3s7wRJkpKVZh5lAjyjLqScxOx090TyKdLqKVfpAJ3ISxPv+UJlBT7A8iEc0HGZ6mUTHi0JSHUQGjJ9QEe0QO33rFPxfiMTF5QfKIinFQPk543Gbj+gCixdCECNKrixvZipZzzjUmF/BG7ZWsaGdTji1FwWMEUvFM1LOX+EJRE9DKQqYgTFFCCoBSgMxA3IG5hygug/ji+KOqcI46Z8pZUlTAsCBqpnIflp74brXZwPfC/BcMFNKEtGZQcl1M5J3IB5MPSCJsxXKLktVR9D40FjxqJ7T1QSoiYWQrcAkhQ0LRJT1vhTRM8RCgAzAKBIP9JGvrA3ir3I7RBOXzCY62UX6L2jjKRLQxJJH6Q/ytAdTxhIXYLUO6FfteKfSrznKbglnGxPLp0iReH5CrN+WxjdgI4Md/wBCq3G1FxJK0u/nZjflm0PVn7ROirSuWgICQlJLpSBldmLMzF2JJBJiu1cxSkkuyE8t4QUWOTZClFB8qi5SQCAWYEci0C8mvYvPmx4WrL9JSB0htTJs7RXuFKkz0lZJLFg+xYH6xcqemtBReysGWbeKkIsRSp0sWuXIN+gHd4FppCgGTqHfmbNr8YZ11CszDlYJJcK/T7JPlI1sW7xrWSVJSogD2QSCHdL+bS4PaMoapcILw8goYEkpykvYh3156axPU0nJvdEuFUISXBc5Qk9QND3hiqRDESynUuCjYnWpkzEsCSGJ2DcusG0/GstEpS1+05AljW2j7Mx16GJuIMIQqUtajlKEkhQcns24JPxjnkvCsxC1rUU7JIABbmRqIRJzUuOgHDyJydNa/wDhajjw/wCbwkJmLBysACx/MotqYrmM0xKpU9DrWhSRNSkElszpLb7j1EGSqoO5LmPRVeYKdm0Zyflp0jGm+C7446ajxFVLXZinbMwb3QNX4uimOWeSk7eUkKHMEBjAqMTQOZfdonXiCZkvw1LSpH6VpH/6ENvgCeNvoHTxfSLOW6eRUm0E1mJplJc+nXk3SA5nBFPMAWkFALB0Fx3AL/SA63hxEhWQrKykC97O9me3+YTOc4K6PO8jJPDF2KMZrp0wHKC3SKqoLSbhQ7gx06jw9J5QUvAwRdm7PEG8u2jw1l17RxqMi6yOAQn2yonpaG9JwhLT+Qet/nHPyIroN+RFdHNkoJ2MTS6JZ0Qr3GOopwJIFkj0AjZeEuLBoH/IfpAf5L9IH4e4pJlNP8sxICbhgprBT8+cWOipc6PEUQXuwI+kVSrwpQhaJK0q8hIUbDLv06xTDym/yR6GHz5cJottSoD9oGEoqI8ij12F/nG1PRTHSFp8wAchrh9S+7/SHSadQzFPmyJDo3B1ccyRt0tFl2j3FOkD0soScqgkZhfMS4fsbPrttGlWnOOfM8yYlmCXmFwslnUwYD6CGUxMoJIzofkCCfcIJINTo5/xLUZZaZadVnQXcDQe+FJwOoZzLI9U/J4tCacCrUpwxlMhwxBCvPbbUe+DJshxCnC+WIn4yzScpsZ8HYb4VNLBDKdSlhwWJPQkaARcpMizxz6VPqJc4LkALlFKEzZSnsUhs6WvpuOV4vuEVgmyXuDcMbEMd4emqpAzg4qvS4AJzKKgdy3+oHkBeZls6QRmf2g4YtsbXgaqqvDUoKOUO7ncdH3jmlfxrPRiBnMQEsjwibGVqElrOXzPzPSMk0jpv41/DtlGNDDEIChHNf8A1UpUIBT4ilH8mW46Ekt7jGUP8YAuYlHgqGYsDY7O5vaOco/sQ6k6TGnHVd4Uvwxqsl/7U3+bRSF1WezmwGvL9oZ8T4p+LWJgBBSAG+P1hGmVzLdYCT5LoNxjqFFLC3rGqlqF9RygqVL2++pT+0FChcXIL7gMOmukagfkoHpZqVB2hRjeOolnIgBSt+Q78z0gyvwkKs9juOY7axTq1BTOWFtmzHQAAvcEAWEBOTS4JvJyygriM6DGZgmhaVEKGjM3u0i0YfPCy67k7nfvFWwtKfzDUBi+he7je0PaaYkaEWiJ2+zwc2SUu2WNNCjl2guXRDZRHr9IWSMQB1OkGIqQN47VEbsZKoU8xGCWnch4nNOnlGvhJhXx/wAFkIKBuIgmTk7EQSqUDAs+nEdq0aAVpCh7QeIuGMiZ5zkEqSyWOh1PrG1VTQnqZRScwsRcHrGwk4yUmVYZ6STLxiWHlZSqWTnDh0hzlIY21UxZTf0lo9qp2ZIKJcxKwMpmexprrdYe9xAvDWM+JlKjlLEXOp3bpDXG6xEtBK1JSOZLe7nHqJLtH0KydFbqZiZaVKJ6ki5uW9bx5NprW5u+nxgBeJpmTEoSFKSo3szgFwwO1r6Wh9+FOV3jk1LopxTUrdlfXKIWVsM5TlzcgFPpo/XpESqlY/N9+5oZVKQeXvhVVEgW3MdRVt6RDOWo3c+kZIxudLQZaFlIUVEsz6aZtbwQZfkD9oBXTXsCb67esZ0Bdo0kVyy4JJBAJck3533hRxdRsUTAPaBSo9QwAPIt8of4fTOHHvhqiRJEpaZz5VOVDKVP2bcNGNbIXkW8XBnMFygrQ3ix8IhQK05SQUkvyUAW7v8ASFmNYcZZzynMlVwSxKX0BPLRj9YI4V4g8JZQsZkzCBq2UkFOjXdx7oTFNS5PMxRePKrLfT03lbncwFVUuUjVun3eH1BKeIsVpNfhFFFyn9hcnKQGL/27EH7MFyZikozFWYuHOWzEtdL7cwYrVTihkzghTgKDhWlzq/La8WCgJUgIuSWBVZm3L7nW0Z/DrT6CKiiyJa2pNgwcl7chFE4uw1YX4oHlIAJGxFr9NI6ZPk5gwipcUYkmXTrSbLPkA76/CClG1TEzqUGmUGXXqEHSMfIhOY8iNxPJcUy0yuKwG19R9YmVxYDoQIqEY8ZqKeGJ3hWKjQNGv4+KIuumAae4xtIxJYB1G/eJ/ks8/Vl8/HAWtHn4oakiKInHyNTfrGsziTrG7Hav9FwqKoHRoUYtVpZhrCL/ALhI9mIpXizlWDDcnQffKNfQ2MWTpUqapISGyuCXOpNux7Q4lUI9pZUtXNZJbs+kTYdh4AYCw+fM9YMnShpvE8sjfCGfK+kB4XVolTwqY2ViH/STu2/L1i9ypqVIzJIIZ3SQQ0UGZSG5JDiw9X0tfufSMosRmSLIa+qVAs/MMbPFXj+QoLWRfg8hQWshFxnPKKpCkHKyXtbVaj7obGYVozkXS1xzcX9IR4lJmVU/zM5syRZKR8WF9YuOCUm2wt8GizG97/R6mLNttNdEc6lVMugFrBwWYHfr25NzjKj+UhiHSdxq7/m/fpFrRQBCQlIAHIRWuLz4ckn+tD9Q7n5QxqlYz5l/pEOEG45F4Z1tF5TbrCvB5qVmXlLh3tFvnUrpeCRjnzZxvFMfVkXIyJAJKczl2zvYbcoT0QeYkDdSf/IQ541w9EqoORQ8zqUn9Jf66tCSmmFKgpJYpIIPIguIkk3fJBkm9/t6O0YTL0B5wxnUYJYxzwfxIWwaQjS5KlXO5Aaw6RaOGeLRVJIUnKpLDV+oipTi+mU7xm/qxLx1h4Eh9wtLd7vFFlTJsv2FrT/aoiLlxVjf4mZ4Msfy5avMr9Sha3QX7wHLwoO2oBsenOIs+ZRnwQeRnqfAiRxXWIt4y/XKfmIXYlis2d/yqzkaEgP7wNIttTgKVBmftaKnidAqUpjodD97wMc+/Fi459uLAGjWNgIwog7ONY2aPCmPHjji6lblohrKnlGyDlD7mF1XNcxBFWzzoxtgVbPgWXOaMqNY2o6NU1aUIDlRYf56RYkki1JJDfB6RU5TJsB7SuX+YveG4UAkJAsPeTzPMxHg2EplIShN21PMnUmLPTywhMSTk5ul0Q5J2+AdFKEDrAuQFQJHR4aCVnIcWiKop8oIjHH9AWLq2UBtrCGpWAovyh3XzvI/33irVlXqeX+oHUOLAVVhlzc6btqNHB1HQxeuFK2XMyqQQQdQ9wptCNfXSOZ19QGO0aYNiy5S80ux+fQx6WCeip9Hq+PlcY0+jvZLgne8c+/iHU+RCHuVZm6AEfMwDi/H82ZLCJQMtwMynvponkOsVGoqlKLqJJ5kkn4w7JkjVIfkyqmkdK4BwQJlpmkuVjN2vYRbq2oCEFyAOugtqY4rgnFE6mUChRKd0KJKT6bHqIsdbx/LnoKVpWglJFmUCSCOkFGcaDhli0vVFT4ixFM+pXMSGSTbqAGzHqWeFyE3iJcS0vmLRLJ3ySTlbbGVLSPDvD6NSXyqUnMMqms41aAsPtY6xYaaU7bWiOc5J8EUssk+DSnw8JHlAttsfvnBkmm9Rz+h6xLIkW5tBdPIPbt96xK7fYpyIjSBvrCjF8JTNQUn/PcRZ0SDzjSdSA3YGCVoDY5FPwwoUUnUfbxEqRF64hwhxmAuPtoqSpDxbHJaKY5LFkxED5bwfUymgSnH8xP9yfmIcnaHxfBZaqZsI0kURDlUN8DpkECYq5POJsTkgjymJYSSdEV1wVAYcudNySw5PuA5k7CLzw3w0JKdXWdVbdh0iXhnBsibjzKuo/ID75xcqOmSALR0pObpdA5Mrf1RFQ0GQORE0xKl7MBBExGY2Fvu0arWwYRqikqQk8VOAGkKsTrgAX98e1VYEuOUVXEq8qLE82EZJ+kaiGuxKxB0hDU1QHWJquYVHKkOT/v7MbTKAS5Z3URc/QdIxUuyvFivkrU51qiWnklJvG0o+aGBkvD5Trgs6J5KgReIJ8oRDNBTEJqjApA2eTSNoiBALkP0j0R4qGI5MgTr3iSjm5FRqRcR6qXeNOfQz/6wARaLBheJBQcHtFOyRvS1pllxodRC5w26ESxp9HTqac4a19f2hnSzXiiYdxIg/mCSWsbRdcImAh+W0T6tOiSSa7D0ggvtEysqho8TyUWc6xoU5D/SfhBaAWK66nBBtYxz3FqTwpqk7G49Y6tOlAjSKHx5TsgLGoLHsY2MaYeN80UavmwbgvCs6clM5GTJma6wC6S5DbHvzhLNWSYtvAtc3iSTosBYH9SbH3pP/wBYdkbhC0XSuMeA6g/40xIv6xkZEL7IWWbDtfUfKLLJ9mMjIdjFG1L7PvgSdpGRkOfRoir9/vYxVMR1jIyErsOPYPhntL7D5mJMQ9mMjICX5HpY/wASqD2/WHaNBGRkPyeg30Q1OkL4yMgodC10exqqPIyDRyNDG6oyMjfZvoxcQTIyMjUZHsjMdY4e9hP9qflHsZC8naJ/J9Frk+yPveNp+h7RkZGvojIJXsjsIpvHX/t190/+QjIyA9oKH5I5sqGvDX/Ojuf/ABMZGQeX8GehPo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SERUUExQUFRUVFxcXGBcUFxUXHBwYGBQXFBgXFxgYHCYeGBkjHRcXHy8gIycpLCwsFR4xNTAqNSYrLCkBCQoKDgwOGg8PGikkHyQsLCwsLCwsLCwsLCwsLCwsKSwsLCwsLCwsLCwsKSwsLCwsKSwsLCwsLCwsLCksLCkpLP/AABEIAOEA4AMBIgACEQEDEQH/xAAcAAACAgMBAQAAAAAAAAAAAAAEBQMGAAIHAQj/xAA+EAABAgQEBAMGBAYBAwUAAAABAhEAAwQhBRIxQQZRYXETIoEykaGxwfAUQlLRByNicuHxMxUWshc0kqLC/8QAGgEAAwEBAQEAAAAAAAAAAAAAAgMEAQAFBv/EACgRAAICAgICAgMAAgMBAAAAAAABAhEDEiExBEETIjJRYRSBI6GxBf/aAAwDAQACEQMRAD8A4qEwyoKPMQOZiGnp3MPMCIE4PE+SVJ0LyS4LZhlAEJAAg2bKES0aXiWdKjx27dskQvMsQJUyoMnqHrAU+pGVydIKKb6CK1j6QlMAcNYz4Uxj7JjXHcRExTJ0EKpYj1MeO4VIrhjuFM7HSTQtIKbiCfDtHOeHeKTJUEqumOkUU9MxIUC7xJPC4sknBwYPMpt4BqqV4eqlvAk+Q0L1MTKPj2FZkuBcRUCiOr1dE4jnuN0eSaRFvjTb+rLMMvQsSWjdU20NcJ4ZqKkkSZSlsMxNgGLgHMphcgt2izU3AK5SHqJRQTo5SfflJb1iycXGO1FM1qrooSUR54cWvEuGwPZtFdqqUo1hUcil0BGSl0MeH8RMmYDsdY6XLmhaAoaGOQ08/YxdOHMZyoKVG20S54U9ifLBtljqq5KAXMUutP4iYYJr6gzV20iTDKNlQm65J39Sn4jRmSuLfwlxQCBLmG+xiv8AFk0Ga3KEkuYUlxqIqcPkgr7Kdd48nbXeJslopHCnFoLS5h7ExfJSgoBjaJHip0yOUXFkQlxMlESqRGmVo1Qow4vQB4fYNTecWcxJLw1MsMIPwKpSiYyrPDJ5Nug5TvotUmUwEYtMFHKzuGip8RcZIlOmX5lRP8TBinJ8BOLrSkOSBFGxXECtwNIAxDG5k1TqV6RtSTwqxivHh0VsqjBx5YDlLx6BDKfSQCZd4rg7KYNM2lS3MWLBscXIIuSnlCeipiTFjwbA/HmeGhirKVHMWAAa/wAR746cdnrR047Oi5YTxDKnCxY8oYTg8J8J/h6hEwmZMUQUsnw/IyzoSSbjo0WCh4ZWlSgZqlIDNYP6n/EZLw5+jJ//AD5rlCidFQm4IauuTJByguVK5JTdRHM7DqY6fMpf5SpLE6kFtxd+726iKRKw+rp6k1CJSZgylJSFjNlLEsOdoLH47hNMdi8SUJpsuFFUmlQmXLljwkgJQ7khtHO53eGVHUCY5L5iNFXEbU0rOgEhnALHUPdj1jypTkSw1JYW+fSPRo9dqMuEimcSUPgzAjUKGZJ6OQe7ERUcWowoaXjoWJYIJ6QQQgyioC5VZSbhif1XgD/s9wHm8nJT+x1jzZ+LJT2gefm8Jxf/ABo5JMpylUMEp8oaOqDgqmMpQUhKrHzKcKzNYgi4Hb3RUJHAtUJalFAZJLMoXALOBuDtDZ4ZUq5FZfHmkitprlS4mkcYKS7pEQYtKKSUkEEWINoUIpyosA8TfHFq2iX401bNauqMxZUd4iEWTDeDlruq0C8QYD+HIZQLxyyRb1QO8bpChCiC4i58NcWqSyFlxFMComlqbSNnFSOnGzttHiKVAEF4nmTAY5VhWNrRvD+VxISNYmknHskcKF9TjMtO7xX67HXPltCZSiY9SmHxxRRTHFFDafxNPWkIKyw5QuUomNkSYk8KDSS6DVLo0TIj0IaNxMjDGhImk1h3hvhHD86qJ8GUpbalIsH0cm0KsOps81CLDMpKXOgzEC/S8fRHDvCgpZJSlWZyFGwGgy++HY8afI/HjTYrpMDlyKdKlyABKluUlKVEEJch2u53is/w5adU1c4pSlSsrJTZgpRUQlI28qb/ALx0pCgohJ5uYmp8NlS5ilIQhBUxVlSA+zltTFb7sudKgFFEAUPzv6B4Zfgg3XS+/L1iCrQCbRGmuslF8xswB+e0dd9BfaS4AJwKZhG7HUaQJNpPzC8NsXXmlkhsyQQrmzawhl1KsoGnblygrsohclYcakWGhDqKezf5MK63HVqUWSQMygdwGLMW3YQZLpD7QLHaAp9GcymfzG4FvvpAyv0UY1CxbPRmUUgZlb5bsevKHaZJSm+rAGGNLhoSm7D3M3UwHWTWvo2h9YJKjnk3+qPZVCVdOQ5RMqTllZSpxsOu47R5Iq1pl5lMTc8tyQPc0Q0M3Mc3R26vGInp8sQ4hwfJqSTMlqC29pCiCWDBwbfCKnWYCmhusFj7KiNeneOnzJ4ZRdnsPSKd/FOen8CgKV5jMBQmzlgcxbkAflCc2NTjRJ5OFTjfRQsQ4uWbS7DnCCpq1zC6yT3jUJj0oiKOOMOkeZpGPRC0epVG2WNSIIwLk1DQfT1nWErx6FGBasBws1CYlQmNUiJZabxrObJkJiUS7QfSUNnjeZJaFuQnfkV/hY3EqJ1iCESM0oMPN4jdS6bB4JFOOLnZBQyFFacgJIIICQ5sX0HaPoHDisgKzqKSxD8jeK7wfhyaanCQEhZ9o2cqOrHkNIf+OpIDizhIYaE/TrtHoQhqj1cOFxjyHUUwzJk0skBJCUEakged+jlh2MFlTnzAhuULcMACVhROZClkgByQ+dwBq4IMMZlYgJJU4ZQSLPmcAuANReNs2a+1IGnklYIDeYO+mVydW6wJVnKu5a5ZixPP0hlVEJBJa2jnUxXagFSyol46Kpj8S2MnzVuS9iGIvpE9LThnP3+0a08sXc6x4ioU+UDzDfZhv2g2Nlzwidcxm9flA0+Wohw3eB6uco3HPo2+79R7oKlLUt2KRluQTrZnEKjO3QWuqsDppS1h9QCWd+2nd4O/6eqylEMDvBOHSglAH3zMSVlQAgk6DX5ACHAym26RDU0Klyj4a0AFwSXPQxDT0CksLMAxIO8BfjiQPgnQP23idEshKlizW9Gv3jDtHFVYWqWkHR44t/EGeqZWL1yp8iNdBq3ckx1aZUrNhdxu30gabS5gklIzJukjYszpOo1gJVL6gTwOUas5FT8KVJy/yVgK0cfP9PrGmJYDMkh1psSUhQ0zC5He8dgMoAB1DqN4rHGcpMyTMU5SJQCgBoT7NxzbfaEyxr0S5fEioNrs5mtDawMbxLMmFUSyKeJjyugYIjCIOVIgGoN45Ap2z0CJ5KLxGIbYXSgl4CctVYEmMsNlnLePKuVBrgCIFqeJYzbYj2AinixUPDM1EtExYAQtaWYgqSoXSVJ2BuIhwWh8WaBsPMewIt66RfZUsatu/wBY9LFjtWz2PBwbfdhOGJCkgFBDaqfft96w8nYerwTlIBYFL+YhiC99Sz2iHCQiYouQDrlbbmOcPZa0jVQsYr6VF2XI4ukKE4aqUrxZfmOxF0lDDylL2vcEHciN11qCjOuWAXB8i2KVdrXF4Z5U3yqKdSwIb3HSKrNmmYolR1MclZmNfJ2ETMR8RYCg4uAogO/VrRBUIyltX0sR/qPfBYvEWIYgUpBUHCTcgP5X2Hx9I3opVL8Q2VJCgze6JVSWtHtHNB0jfEkPLOzsD2cA3HSNYpt7UASjLEzwwQVJuocgdOkSypaCWFzmIZiPMLkX6Qsq6hCKkHOylhKfKHLpKSkHoQ4frDSTMSZ6VBTkWb+lQUAoc9IUmNkqX+hhLotz7ojr5AUMsFz1HYFtz8YSYtjEtKFDOAdLXI7dWhlk8NpMVJT5yeRIHYFnguZPCkpSNi5PXpAlIrxEuAw0vBstAFoxsrmwVSdtoM/D5kJIH5gDdjbRgNbfONKhAAvG9MpQ9lnO5HyjQHLiwevkFIcsA+uu3P1iq8cYoiRRKlgAzJ/lvrl/Mr5Ad46K38v+YxJ2YG3pHL+JeB58+omTEFCkuMiMxCsraDMGt33gZ3XAjJOUoUkc3QizxnjGLlK4InB8yP8A4kKPwiaTwgk6iPNyzWP8jxcjcHUkU1S2TeFsxTmL/X8Ipa0VevwEogMeaMhSmrFSlQXSYiURD+DV+k+6PfwK/wBCvcYa6fDC+rHEvFn1gqVUA7whl0S/0q9xhhSUMxSglKVFR0AEK+JPoD403wWrAsfTThQUjMFfmBDi2l9RvtF1kT3AbQhx9IT8N8NJlIBmJSqYfaJu39I2tz3h2tKkizEDaPRxQlGNNnveJjlCGsmbqqCMpSWWnmWzDoecOZOLOAz3Nwdv3EV2ZUZgRl9f2eGiZKFAZAW5nX3bQ2LLJxTXIbW14yl1J5Nv8ecLaarCiwjZVOCS8QFF/KW6j6QR0YxSpBtTOKN7xLJaYlwW+kAzkrULh+pb7aNKdBluzhJ1/cwtNpnaqv6NKCYELLqASEg3IDEkghvdBq8QQs5QoPyBv7oS06S5Kr/6gLG0ErzBwUtkO1g+veOnPRWLlBN2xpV4QosUlyCSNPzAhV+d/gIb4bhuVruwYaC1tvSFWF42FShpmu6eo19P3EM6PGAtm8pbfQxqp8oDJ8jVDpNO8U/jdFPKCQpKfEWtLMBmZ2UqzOAOcXChrM4I5RzjiiZlxLMrzewEgB7KDfC5gXfRP46bnTGNPJEtWW2UXSwa2nPWNEz3UVOdWA/xuPvaNJ6XV3tBdNJA0EbJWy50uSKahSmdm5CJ5c9hG2f+ZkII8uZ9tcrd4l8NIgkKb/ZF4syZYWHP71jJ8vwxZ8xGp+kbKmtpAOIYiycr689W+/rG9HKwCUtQWb5SPn6QOsEG9u8T4arzPsOcSVqwS1i+wvEufAs3sl8vxfnap9CyfMDRV8bysY14mxo084y2YMCxL6v7tNIrNbjpXHlLxpxnyeJLFKL1Z1VOHS9gPdG/4Ech8IP/AA8aGiJ0gdGefYGMLH6R7oLQWQlAQgZX6OSXct7vSPfwyhvHksrf2c0UYH8ckV+Lm+LIpG5CuQ9Hj0vDCfSnw8yQHAJYkEu3SFsmpzJSWLkB7FnIBYHc3+Ij1r9H1sHatHqJV7wXIe7ED1eAZhmBeWxZV8rFx/iNkqKcwbcX+camNXI2RLSfaJMSpyCwaFkoKJYRJIkH8QkqYAJWixYOkpXmU+5BLdBGt0Lkv6NFU7jWAJyXcAg7H7EElMsgkLKs/I+UAAgZsoc76vCqcgk2sOQt3P8AuBbBxqwiXLJISGOzjoLwu4olzBLSxsCXbns8OMGpz4if0hJDdyLxriVQQooZ+dtXDxzjtGglK5alf4flqYrUnIqYGIPIHXsYeKQQxFj0iGWhnJguSvNaOglBUgm66Ba3iubTS8yUpW6vMVEhrHlrpFZwfimbV1edYCAXQ0sEApAKipRJJUQdOTnnFgxSkSpCkq9lQIPP06iIMIwyXKSBLQzgOouSd2fYE3tHNScuOgdVeyJTNCSQp37FonkVhUQENYhydG5Dr6R5W4eoHN+rUdrftGki1iW/uYfE/fWMaYXDQbME3xUKOVKVOhgc2xUW0Z8vwMZUhSSAWdT5RzYOb/SNJC5kxSco8qHU72ugpGumpPZoa4dTLWiWqYQogOGDauMx527axqESevdFfrKmYjSWe+3o28KZudanUST927ReaikynN6QsxSUlkW8ylajVmgnGxkJp9C6iw5StfKIY+DLkpJa4GpuYVVNdkmZEKCrP5btzBhbjtcuZKUhKmUoM42B1+DwLkoq2KzS0i5SfBy3iPFTVVMyabBR8o5JFkj3fOAEyHi90fBCN3MME8MSU/ljzZZrdnzs/JTdlkpsVSreD0VAjmeAJUEe0Yfy62Yj+oQhZknTIXjaLimaI8WXityMeG8HScTCt4epJmLgaoBex79W5wBJwwleR1AAKdtANc/qGvs0FSJzgk6CNqTFssxyFZWa3flvF8F9VZ9X4LmsSbd2bfh1IDImS1asBq5GzO4f5xIhKlM6SjoQXfuwAEMl16EoeWEgc0gD5QPS1Piq5NfnDEipSk1dEuH0obTcn6RNiGFeKlksFi6VdRsW2IJHrDGip3T0iaoWEiNfPBLLI9uCufhC2Uy1JazFTgc8hFgOuvSJJOG5RckgdNejvpBP4gZm1PLl3j0VSVJ9tLElLuGcFiH5hjGpDd5dC+ZWlHs2JHSF8/EFP5rudTGk6qOZRJDOQgakgFnPf5RGglW0c2VqKSskrZ5KWA1+A5941oKogvqDGi5S3YNfnHiJTWSoEO19XGo++cKrk7jWg2fOKj7PxBgulUlAHKBaenJGpjWolpGpJ9YahfHQynYkjTV/f7ojUWZQDp3BHPfvAVJUp0SkfX/MGTpzJzkEBI8x2HWOAyR1J5aEEWYg7XY+mkMaaqI7cv2jnVHxEsVCikFSJhPk7CxHVh6w9puIJSj5ZiQdSkkBQ7g3hUMkZksGsq4LrMmAi4BG8U/H0FSkoSS3mGZJ5i2m/wC0AYpxCuZ5JZOXc8+vQQLJm5blRJ9T6gPrDLoqxYnj5/6E8zD1BRAL3ysC5t09IMohdQbQt3s7wRJkpKVZh5lAjyjLqScxOx090TyKdLqKVfpAJ3ISxPv+UJlBT7A8iEc0HGZ6mUTHi0JSHUQGjJ9QEe0QO33rFPxfiMTF5QfKIinFQPk543Gbj+gCixdCECNKrixvZipZzzjUmF/BG7ZWsaGdTji1FwWMEUvFM1LOX+EJRE9DKQqYgTFFCCoBSgMxA3IG5hygug/ji+KOqcI46Z8pZUlTAsCBqpnIflp74brXZwPfC/BcMFNKEtGZQcl1M5J3IB5MPSCJsxXKLktVR9D40FjxqJ7T1QSoiYWQrcAkhQ0LRJT1vhTRM8RCgAzAKBIP9JGvrA3ir3I7RBOXzCY62UX6L2jjKRLQxJJH6Q/ytAdTxhIXYLUO6FfteKfSrznKbglnGxPLp0iReH5CrN+WxjdgI4Md/wBCq3G1FxJK0u/nZjflm0PVn7ROirSuWgICQlJLpSBldmLMzF2JJBJiu1cxSkkuyE8t4QUWOTZClFB8qi5SQCAWYEci0C8mvYvPmx4WrL9JSB0htTJs7RXuFKkz0lZJLFg+xYH6xcqemtBReysGWbeKkIsRSp0sWuXIN+gHd4FppCgGTqHfmbNr8YZ11CszDlYJJcK/T7JPlI1sW7xrWSVJSogD2QSCHdL+bS4PaMoapcILw8goYEkpykvYh3156axPU0nJvdEuFUISXBc5Qk9QND3hiqRDESynUuCjYnWpkzEsCSGJ2DcusG0/GstEpS1+05AljW2j7Mx16GJuIMIQqUtajlKEkhQcns24JPxjnkvCsxC1rUU7JIABbmRqIRJzUuOgHDyJydNa/wDhajjw/wCbwkJmLBysACx/MotqYrmM0xKpU9DrWhSRNSkElszpLb7j1EGSqoO5LmPRVeYKdm0Zyflp0jGm+C7446ajxFVLXZinbMwb3QNX4uimOWeSk7eUkKHMEBjAqMTQOZfdonXiCZkvw1LSpH6VpH/6ENvgCeNvoHTxfSLOW6eRUm0E1mJplJc+nXk3SA5nBFPMAWkFALB0Fx3AL/SA63hxEhWQrKykC97O9me3+YTOc4K6PO8jJPDF2KMZrp0wHKC3SKqoLSbhQ7gx06jw9J5QUvAwRdm7PEG8u2jw1l17RxqMi6yOAQn2yonpaG9JwhLT+Qet/nHPyIroN+RFdHNkoJ2MTS6JZ0Qr3GOopwJIFkj0AjZeEuLBoH/IfpAf5L9IH4e4pJlNP8sxICbhgprBT8+cWOipc6PEUQXuwI+kVSrwpQhaJK0q8hIUbDLv06xTDym/yR6GHz5cJottSoD9oGEoqI8ij12F/nG1PRTHSFp8wAchrh9S+7/SHSadQzFPmyJDo3B1ccyRt0tFl2j3FOkD0soScqgkZhfMS4fsbPrttGlWnOOfM8yYlmCXmFwslnUwYD6CGUxMoJIzofkCCfcIJINTo5/xLUZZaZadVnQXcDQe+FJwOoZzLI9U/J4tCacCrUpwxlMhwxBCvPbbUe+DJshxCnC+WIn4yzScpsZ8HYb4VNLBDKdSlhwWJPQkaARcpMizxz6VPqJc4LkALlFKEzZSnsUhs6WvpuOV4vuEVgmyXuDcMbEMd4emqpAzg4qvS4AJzKKgdy3+oHkBeZls6QRmf2g4YtsbXgaqqvDUoKOUO7ncdH3jmlfxrPRiBnMQEsjwibGVqElrOXzPzPSMk0jpv41/DtlGNDDEIChHNf8A1UpUIBT4ilH8mW46Ekt7jGUP8YAuYlHgqGYsDY7O5vaOco/sQ6k6TGnHVd4Uvwxqsl/7U3+bRSF1WezmwGvL9oZ8T4p+LWJgBBSAG+P1hGmVzLdYCT5LoNxjqFFLC3rGqlqF9RygqVL2++pT+0FChcXIL7gMOmukagfkoHpZqVB2hRjeOolnIgBSt+Q78z0gyvwkKs9juOY7axTq1BTOWFtmzHQAAvcEAWEBOTS4JvJyygriM6DGZgmhaVEKGjM3u0i0YfPCy67k7nfvFWwtKfzDUBi+he7je0PaaYkaEWiJ2+zwc2SUu2WNNCjl2guXRDZRHr9IWSMQB1OkGIqQN47VEbsZKoU8xGCWnch4nNOnlGvhJhXx/wAFkIKBuIgmTk7EQSqUDAs+nEdq0aAVpCh7QeIuGMiZ5zkEqSyWOh1PrG1VTQnqZRScwsRcHrGwk4yUmVYZ6STLxiWHlZSqWTnDh0hzlIY21UxZTf0lo9qp2ZIKJcxKwMpmexprrdYe9xAvDWM+JlKjlLEXOp3bpDXG6xEtBK1JSOZLe7nHqJLtH0KydFbqZiZaVKJ6ki5uW9bx5NprW5u+nxgBeJpmTEoSFKSo3szgFwwO1r6Wh9+FOV3jk1LopxTUrdlfXKIWVsM5TlzcgFPpo/XpESqlY/N9+5oZVKQeXvhVVEgW3MdRVt6RDOWo3c+kZIxudLQZaFlIUVEsz6aZtbwQZfkD9oBXTXsCb67esZ0Bdo0kVyy4JJBAJck3533hRxdRsUTAPaBSo9QwAPIt8of4fTOHHvhqiRJEpaZz5VOVDKVP2bcNGNbIXkW8XBnMFygrQ3ix8IhQK05SQUkvyUAW7v8ASFmNYcZZzynMlVwSxKX0BPLRj9YI4V4g8JZQsZkzCBq2UkFOjXdx7oTFNS5PMxRePKrLfT03lbncwFVUuUjVun3eH1BKeIsVpNfhFFFyn9hcnKQGL/27EH7MFyZikozFWYuHOWzEtdL7cwYrVTihkzghTgKDhWlzq/La8WCgJUgIuSWBVZm3L7nW0Z/DrT6CKiiyJa2pNgwcl7chFE4uw1YX4oHlIAJGxFr9NI6ZPk5gwipcUYkmXTrSbLPkA76/CClG1TEzqUGmUGXXqEHSMfIhOY8iNxPJcUy0yuKwG19R9YmVxYDoQIqEY8ZqKeGJ3hWKjQNGv4+KIuumAae4xtIxJYB1G/eJ/ks8/Vl8/HAWtHn4oakiKInHyNTfrGsziTrG7Hav9FwqKoHRoUYtVpZhrCL/ALhI9mIpXizlWDDcnQffKNfQ2MWTpUqapISGyuCXOpNux7Q4lUI9pZUtXNZJbs+kTYdh4AYCw+fM9YMnShpvE8sjfCGfK+kB4XVolTwqY2ViH/STu2/L1i9ypqVIzJIIZ3SQQ0UGZSG5JDiw9X0tfufSMosRmSLIa+qVAs/MMbPFXj+QoLWRfg8hQWshFxnPKKpCkHKyXtbVaj7obGYVozkXS1xzcX9IR4lJmVU/zM5syRZKR8WF9YuOCUm2wt8GizG97/R6mLNttNdEc6lVMugFrBwWYHfr25NzjKj+UhiHSdxq7/m/fpFrRQBCQlIAHIRWuLz4ckn+tD9Q7n5QxqlYz5l/pEOEG45F4Z1tF5TbrCvB5qVmXlLh3tFvnUrpeCRjnzZxvFMfVkXIyJAJKczl2zvYbcoT0QeYkDdSf/IQ541w9EqoORQ8zqUn9Jf66tCSmmFKgpJYpIIPIguIkk3fJBkm9/t6O0YTL0B5wxnUYJYxzwfxIWwaQjS5KlXO5Aaw6RaOGeLRVJIUnKpLDV+oipTi+mU7xm/qxLx1h4Eh9wtLd7vFFlTJsv2FrT/aoiLlxVjf4mZ4Msfy5avMr9Sha3QX7wHLwoO2oBsenOIs+ZRnwQeRnqfAiRxXWIt4y/XKfmIXYlis2d/yqzkaEgP7wNIttTgKVBmftaKnidAqUpjodD97wMc+/Fi459uLAGjWNgIwog7ONY2aPCmPHjji6lblohrKnlGyDlD7mF1XNcxBFWzzoxtgVbPgWXOaMqNY2o6NU1aUIDlRYf56RYkki1JJDfB6RU5TJsB7SuX+YveG4UAkJAsPeTzPMxHg2EplIShN21PMnUmLPTywhMSTk5ul0Q5J2+AdFKEDrAuQFQJHR4aCVnIcWiKop8oIjHH9AWLq2UBtrCGpWAovyh3XzvI/33irVlXqeX+oHUOLAVVhlzc6btqNHB1HQxeuFK2XMyqQQQdQ9wptCNfXSOZ19QGO0aYNiy5S80ux+fQx6WCeip9Hq+PlcY0+jvZLgne8c+/iHU+RCHuVZm6AEfMwDi/H82ZLCJQMtwMynvponkOsVGoqlKLqJJ5kkn4w7JkjVIfkyqmkdK4BwQJlpmkuVjN2vYRbq2oCEFyAOugtqY4rgnFE6mUChRKd0KJKT6bHqIsdbx/LnoKVpWglJFmUCSCOkFGcaDhli0vVFT4ixFM+pXMSGSTbqAGzHqWeFyE3iJcS0vmLRLJ3ySTlbbGVLSPDvD6NSXyqUnMMqms41aAsPtY6xYaaU7bWiOc5J8EUssk+DSnw8JHlAttsfvnBkmm9Rz+h6xLIkW5tBdPIPbt96xK7fYpyIjSBvrCjF8JTNQUn/PcRZ0SDzjSdSA3YGCVoDY5FPwwoUUnUfbxEqRF64hwhxmAuPtoqSpDxbHJaKY5LFkxED5bwfUymgSnH8xP9yfmIcnaHxfBZaqZsI0kURDlUN8DpkECYq5POJsTkgjymJYSSdEV1wVAYcudNySw5PuA5k7CLzw3w0JKdXWdVbdh0iXhnBsibjzKuo/ID75xcqOmSALR0pObpdA5Mrf1RFQ0GQORE0xKl7MBBExGY2Fvu0arWwYRqikqQk8VOAGkKsTrgAX98e1VYEuOUVXEq8qLE82EZJ+kaiGuxKxB0hDU1QHWJquYVHKkOT/v7MbTKAS5Z3URc/QdIxUuyvFivkrU51qiWnklJvG0o+aGBkvD5Trgs6J5KgReIJ8oRDNBTEJqjApA2eTSNoiBALkP0j0R4qGI5MgTr3iSjm5FRqRcR6qXeNOfQz/6wARaLBheJBQcHtFOyRvS1pllxodRC5w26ESxp9HTqac4a19f2hnSzXiiYdxIg/mCSWsbRdcImAh+W0T6tOiSSa7D0ggvtEysqho8TyUWc6xoU5D/SfhBaAWK66nBBtYxz3FqTwpqk7G49Y6tOlAjSKHx5TsgLGoLHsY2MaYeN80UavmwbgvCs6clM5GTJma6wC6S5DbHvzhLNWSYtvAtc3iSTosBYH9SbH3pP/wBYdkbhC0XSuMeA6g/40xIv6xkZEL7IWWbDtfUfKLLJ9mMjIdjFG1L7PvgSdpGRkOfRoir9/vYxVMR1jIyErsOPYPhntL7D5mJMQ9mMjICX5HpY/wASqD2/WHaNBGRkPyeg30Q1OkL4yMgodC10exqqPIyDRyNDG6oyMjfZvoxcQTIyMjUZHsjMdY4e9hP9qflHsZC8naJ/J9Frk+yPveNp+h7RkZGvojIJXsjsIpvHX/t190/+QjIyA9oKH5I5sqGvDX/Ojuf/ABMZGQeX8GehPo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SERUUExQUFRUVFxcXGBcUFxUXHBwYGBQXFBgXFxgYHCYeGBkjHRcXHy8gIycpLCwsFR4xNTAqNSYrLCkBCQoKDgwOGg8PGikkHyQsLCwsLCwsLCwsLCwsLCwsKSwsLCwsLCwsLCwsKSwsLCwsKSwsLCwsLCwsLCksLCkpLP/AABEIAOEA4AMBIgACEQEDEQH/xAAcAAACAgMBAQAAAAAAAAAAAAAEBQMGAAIHAQj/xAA+EAABAgQEBAMGBAYBAwUAAAABAhEAAwQhBRIxQQZRYXETIoEykaGxwfAUQlLRByNicuHxMxUWshc0kqLC/8QAGgEAAwEBAQEAAAAAAAAAAAAAAgMEAQAFBv/EACgRAAICAgICAgMAAgMBAAAAAAABAhEDEiExBEETIjJRYRSBI6GxBf/aAAwDAQACEQMRAD8A4qEwyoKPMQOZiGnp3MPMCIE4PE+SVJ0LyS4LZhlAEJAAg2bKES0aXiWdKjx27dskQvMsQJUyoMnqHrAU+pGVydIKKb6CK1j6QlMAcNYz4Uxj7JjXHcRExTJ0EKpYj1MeO4VIrhjuFM7HSTQtIKbiCfDtHOeHeKTJUEqumOkUU9MxIUC7xJPC4sknBwYPMpt4BqqV4eqlvAk+Q0L1MTKPj2FZkuBcRUCiOr1dE4jnuN0eSaRFvjTb+rLMMvQsSWjdU20NcJ4ZqKkkSZSlsMxNgGLgHMphcgt2izU3AK5SHqJRQTo5SfflJb1iycXGO1FM1qrooSUR54cWvEuGwPZtFdqqUo1hUcil0BGSl0MeH8RMmYDsdY6XLmhaAoaGOQ08/YxdOHMZyoKVG20S54U9ifLBtljqq5KAXMUutP4iYYJr6gzV20iTDKNlQm65J39Sn4jRmSuLfwlxQCBLmG+xiv8AFk0Ga3KEkuYUlxqIqcPkgr7Kdd48nbXeJslopHCnFoLS5h7ExfJSgoBjaJHip0yOUXFkQlxMlESqRGmVo1Qow4vQB4fYNTecWcxJLw1MsMIPwKpSiYyrPDJ5Nug5TvotUmUwEYtMFHKzuGip8RcZIlOmX5lRP8TBinJ8BOLrSkOSBFGxXECtwNIAxDG5k1TqV6RtSTwqxivHh0VsqjBx5YDlLx6BDKfSQCZd4rg7KYNM2lS3MWLBscXIIuSnlCeipiTFjwbA/HmeGhirKVHMWAAa/wAR746cdnrR047Oi5YTxDKnCxY8oYTg8J8J/h6hEwmZMUQUsnw/IyzoSSbjo0WCh4ZWlSgZqlIDNYP6n/EZLw5+jJ//AD5rlCidFQm4IauuTJByguVK5JTdRHM7DqY6fMpf5SpLE6kFtxd+726iKRKw+rp6k1CJSZgylJSFjNlLEsOdoLH47hNMdi8SUJpsuFFUmlQmXLljwkgJQ7khtHO53eGVHUCY5L5iNFXEbU0rOgEhnALHUPdj1jypTkSw1JYW+fSPRo9dqMuEimcSUPgzAjUKGZJ6OQe7ERUcWowoaXjoWJYIJ6QQQgyioC5VZSbhif1XgD/s9wHm8nJT+x1jzZ+LJT2gefm8Jxf/ABo5JMpylUMEp8oaOqDgqmMpQUhKrHzKcKzNYgi4Hb3RUJHAtUJalFAZJLMoXALOBuDtDZ4ZUq5FZfHmkitprlS4mkcYKS7pEQYtKKSUkEEWINoUIpyosA8TfHFq2iX401bNauqMxZUd4iEWTDeDlruq0C8QYD+HIZQLxyyRb1QO8bpChCiC4i58NcWqSyFlxFMComlqbSNnFSOnGzttHiKVAEF4nmTAY5VhWNrRvD+VxISNYmknHskcKF9TjMtO7xX67HXPltCZSiY9SmHxxRRTHFFDafxNPWkIKyw5QuUomNkSYk8KDSS6DVLo0TIj0IaNxMjDGhImk1h3hvhHD86qJ8GUpbalIsH0cm0KsOps81CLDMpKXOgzEC/S8fRHDvCgpZJSlWZyFGwGgy++HY8afI/HjTYrpMDlyKdKlyABKluUlKVEEJch2u53is/w5adU1c4pSlSsrJTZgpRUQlI28qb/ALx0pCgohJ5uYmp8NlS5ilIQhBUxVlSA+zltTFb7sudKgFFEAUPzv6B4Zfgg3XS+/L1iCrQCbRGmuslF8xswB+e0dd9BfaS4AJwKZhG7HUaQJNpPzC8NsXXmlkhsyQQrmzawhl1KsoGnblygrsohclYcakWGhDqKezf5MK63HVqUWSQMygdwGLMW3YQZLpD7QLHaAp9GcymfzG4FvvpAyv0UY1CxbPRmUUgZlb5bsevKHaZJSm+rAGGNLhoSm7D3M3UwHWTWvo2h9YJKjnk3+qPZVCVdOQ5RMqTllZSpxsOu47R5Iq1pl5lMTc8tyQPc0Q0M3Mc3R26vGInp8sQ4hwfJqSTMlqC29pCiCWDBwbfCKnWYCmhusFj7KiNeneOnzJ4ZRdnsPSKd/FOen8CgKV5jMBQmzlgcxbkAflCc2NTjRJ5OFTjfRQsQ4uWbS7DnCCpq1zC6yT3jUJj0oiKOOMOkeZpGPRC0epVG2WNSIIwLk1DQfT1nWErx6FGBasBws1CYlQmNUiJZabxrObJkJiUS7QfSUNnjeZJaFuQnfkV/hY3EqJ1iCESM0oMPN4jdS6bB4JFOOLnZBQyFFacgJIIICQ5sX0HaPoHDisgKzqKSxD8jeK7wfhyaanCQEhZ9o2cqOrHkNIf+OpIDizhIYaE/TrtHoQhqj1cOFxjyHUUwzJk0skBJCUEakged+jlh2MFlTnzAhuULcMACVhROZClkgByQ+dwBq4IMMZlYgJJU4ZQSLPmcAuANReNs2a+1IGnklYIDeYO+mVydW6wJVnKu5a5ZixPP0hlVEJBJa2jnUxXagFSyol46Kpj8S2MnzVuS9iGIvpE9LThnP3+0a08sXc6x4ioU+UDzDfZhv2g2Nlzwidcxm9flA0+Wohw3eB6uco3HPo2+79R7oKlLUt2KRluQTrZnEKjO3QWuqsDppS1h9QCWd+2nd4O/6eqylEMDvBOHSglAH3zMSVlQAgk6DX5ACHAym26RDU0Klyj4a0AFwSXPQxDT0CksLMAxIO8BfjiQPgnQP23idEshKlizW9Gv3jDtHFVYWqWkHR44t/EGeqZWL1yp8iNdBq3ckx1aZUrNhdxu30gabS5gklIzJukjYszpOo1gJVL6gTwOUas5FT8KVJy/yVgK0cfP9PrGmJYDMkh1psSUhQ0zC5He8dgMoAB1DqN4rHGcpMyTMU5SJQCgBoT7NxzbfaEyxr0S5fEioNrs5mtDawMbxLMmFUSyKeJjyugYIjCIOVIgGoN45Ap2z0CJ5KLxGIbYXSgl4CctVYEmMsNlnLePKuVBrgCIFqeJYzbYj2AinixUPDM1EtExYAQtaWYgqSoXSVJ2BuIhwWh8WaBsPMewIt66RfZUsatu/wBY9LFjtWz2PBwbfdhOGJCkgFBDaqfft96w8nYerwTlIBYFL+YhiC99Sz2iHCQiYouQDrlbbmOcPZa0jVQsYr6VF2XI4ukKE4aqUrxZfmOxF0lDDylL2vcEHciN11qCjOuWAXB8i2KVdrXF4Z5U3yqKdSwIb3HSKrNmmYolR1MclZmNfJ2ETMR8RYCg4uAogO/VrRBUIyltX0sR/qPfBYvEWIYgUpBUHCTcgP5X2Hx9I3opVL8Q2VJCgze6JVSWtHtHNB0jfEkPLOzsD2cA3HSNYpt7UASjLEzwwQVJuocgdOkSypaCWFzmIZiPMLkX6Qsq6hCKkHOylhKfKHLpKSkHoQ4frDSTMSZ6VBTkWb+lQUAoc9IUmNkqX+hhLotz7ojr5AUMsFz1HYFtz8YSYtjEtKFDOAdLXI7dWhlk8NpMVJT5yeRIHYFnguZPCkpSNi5PXpAlIrxEuAw0vBstAFoxsrmwVSdtoM/D5kJIH5gDdjbRgNbfONKhAAvG9MpQ9lnO5HyjQHLiwevkFIcsA+uu3P1iq8cYoiRRKlgAzJ/lvrl/Mr5Ad46K38v+YxJ2YG3pHL+JeB58+omTEFCkuMiMxCsraDMGt33gZ3XAjJOUoUkc3QizxnjGLlK4InB8yP8A4kKPwiaTwgk6iPNyzWP8jxcjcHUkU1S2TeFsxTmL/X8Ipa0VevwEogMeaMhSmrFSlQXSYiURD+DV+k+6PfwK/wBCvcYa6fDC+rHEvFn1gqVUA7whl0S/0q9xhhSUMxSglKVFR0AEK+JPoD403wWrAsfTThQUjMFfmBDi2l9RvtF1kT3AbQhx9IT8N8NJlIBmJSqYfaJu39I2tz3h2tKkizEDaPRxQlGNNnveJjlCGsmbqqCMpSWWnmWzDoecOZOLOAz3Nwdv3EV2ZUZgRl9f2eGiZKFAZAW5nX3bQ2LLJxTXIbW14yl1J5Nv8ecLaarCiwjZVOCS8QFF/KW6j6QR0YxSpBtTOKN7xLJaYlwW+kAzkrULh+pb7aNKdBluzhJ1/cwtNpnaqv6NKCYELLqASEg3IDEkghvdBq8QQs5QoPyBv7oS06S5Kr/6gLG0ErzBwUtkO1g+veOnPRWLlBN2xpV4QosUlyCSNPzAhV+d/gIb4bhuVruwYaC1tvSFWF42FShpmu6eo19P3EM6PGAtm8pbfQxqp8oDJ8jVDpNO8U/jdFPKCQpKfEWtLMBmZ2UqzOAOcXChrM4I5RzjiiZlxLMrzewEgB7KDfC5gXfRP46bnTGNPJEtWW2UXSwa2nPWNEz3UVOdWA/xuPvaNJ6XV3tBdNJA0EbJWy50uSKahSmdm5CJ5c9hG2f+ZkII8uZ9tcrd4l8NIgkKb/ZF4syZYWHP71jJ8vwxZ8xGp+kbKmtpAOIYiycr689W+/rG9HKwCUtQWb5SPn6QOsEG9u8T4arzPsOcSVqwS1i+wvEufAs3sl8vxfnap9CyfMDRV8bysY14mxo084y2YMCxL6v7tNIrNbjpXHlLxpxnyeJLFKL1Z1VOHS9gPdG/4Ech8IP/AA8aGiJ0gdGefYGMLH6R7oLQWQlAQgZX6OSXct7vSPfwyhvHksrf2c0UYH8ckV+Lm+LIpG5CuQ9Hj0vDCfSnw8yQHAJYkEu3SFsmpzJSWLkB7FnIBYHc3+Ij1r9H1sHatHqJV7wXIe7ED1eAZhmBeWxZV8rFx/iNkqKcwbcX+camNXI2RLSfaJMSpyCwaFkoKJYRJIkH8QkqYAJWixYOkpXmU+5BLdBGt0Lkv6NFU7jWAJyXcAg7H7EElMsgkLKs/I+UAAgZsoc76vCqcgk2sOQt3P8AuBbBxqwiXLJISGOzjoLwu4olzBLSxsCXbns8OMGpz4if0hJDdyLxriVQQooZ+dtXDxzjtGglK5alf4flqYrUnIqYGIPIHXsYeKQQxFj0iGWhnJguSvNaOglBUgm66Ba3iubTS8yUpW6vMVEhrHlrpFZwfimbV1edYCAXQ0sEApAKipRJJUQdOTnnFgxSkSpCkq9lQIPP06iIMIwyXKSBLQzgOouSd2fYE3tHNScuOgdVeyJTNCSQp37FonkVhUQENYhydG5Dr6R5W4eoHN+rUdrftGki1iW/uYfE/fWMaYXDQbME3xUKOVKVOhgc2xUW0Z8vwMZUhSSAWdT5RzYOb/SNJC5kxSco8qHU72ugpGumpPZoa4dTLWiWqYQogOGDauMx527axqESevdFfrKmYjSWe+3o28KZudanUST927ReaikynN6QsxSUlkW8ylajVmgnGxkJp9C6iw5StfKIY+DLkpJa4GpuYVVNdkmZEKCrP5btzBhbjtcuZKUhKmUoM42B1+DwLkoq2KzS0i5SfBy3iPFTVVMyabBR8o5JFkj3fOAEyHi90fBCN3MME8MSU/ljzZZrdnzs/JTdlkpsVSreD0VAjmeAJUEe0Yfy62Yj+oQhZknTIXjaLimaI8WXityMeG8HScTCt4epJmLgaoBex79W5wBJwwleR1AAKdtANc/qGvs0FSJzgk6CNqTFssxyFZWa3flvF8F9VZ9X4LmsSbd2bfh1IDImS1asBq5GzO4f5xIhKlM6SjoQXfuwAEMl16EoeWEgc0gD5QPS1Piq5NfnDEipSk1dEuH0obTcn6RNiGFeKlksFi6VdRsW2IJHrDGip3T0iaoWEiNfPBLLI9uCufhC2Uy1JazFTgc8hFgOuvSJJOG5RckgdNejvpBP4gZm1PLl3j0VSVJ9tLElLuGcFiH5hjGpDd5dC+ZWlHs2JHSF8/EFP5rudTGk6qOZRJDOQgakgFnPf5RGglW0c2VqKSskrZ5KWA1+A5941oKogvqDGi5S3YNfnHiJTWSoEO19XGo++cKrk7jWg2fOKj7PxBgulUlAHKBaenJGpjWolpGpJ9YahfHQynYkjTV/f7ojUWZQDp3BHPfvAVJUp0SkfX/MGTpzJzkEBI8x2HWOAyR1J5aEEWYg7XY+mkMaaqI7cv2jnVHxEsVCikFSJhPk7CxHVh6w9puIJSj5ZiQdSkkBQ7g3hUMkZksGsq4LrMmAi4BG8U/H0FSkoSS3mGZJ5i2m/wC0AYpxCuZ5JZOXc8+vQQLJm5blRJ9T6gPrDLoqxYnj5/6E8zD1BRAL3ysC5t09IMohdQbQt3s7wRJkpKVZh5lAjyjLqScxOx090TyKdLqKVfpAJ3ISxPv+UJlBT7A8iEc0HGZ6mUTHi0JSHUQGjJ9QEe0QO33rFPxfiMTF5QfKIinFQPk543Gbj+gCixdCECNKrixvZipZzzjUmF/BG7ZWsaGdTji1FwWMEUvFM1LOX+EJRE9DKQqYgTFFCCoBSgMxA3IG5hygug/ji+KOqcI46Z8pZUlTAsCBqpnIflp74brXZwPfC/BcMFNKEtGZQcl1M5J3IB5MPSCJsxXKLktVR9D40FjxqJ7T1QSoiYWQrcAkhQ0LRJT1vhTRM8RCgAzAKBIP9JGvrA3ir3I7RBOXzCY62UX6L2jjKRLQxJJH6Q/ytAdTxhIXYLUO6FfteKfSrznKbglnGxPLp0iReH5CrN+WxjdgI4Md/wBCq3G1FxJK0u/nZjflm0PVn7ROirSuWgICQlJLpSBldmLMzF2JJBJiu1cxSkkuyE8t4QUWOTZClFB8qi5SQCAWYEci0C8mvYvPmx4WrL9JSB0htTJs7RXuFKkz0lZJLFg+xYH6xcqemtBReysGWbeKkIsRSp0sWuXIN+gHd4FppCgGTqHfmbNr8YZ11CszDlYJJcK/T7JPlI1sW7xrWSVJSogD2QSCHdL+bS4PaMoapcILw8goYEkpykvYh3156axPU0nJvdEuFUISXBc5Qk9QND3hiqRDESynUuCjYnWpkzEsCSGJ2DcusG0/GstEpS1+05AljW2j7Mx16GJuIMIQqUtajlKEkhQcns24JPxjnkvCsxC1rUU7JIABbmRqIRJzUuOgHDyJydNa/wDhajjw/wCbwkJmLBysACx/MotqYrmM0xKpU9DrWhSRNSkElszpLb7j1EGSqoO5LmPRVeYKdm0Zyflp0jGm+C7446ajxFVLXZinbMwb3QNX4uimOWeSk7eUkKHMEBjAqMTQOZfdonXiCZkvw1LSpH6VpH/6ENvgCeNvoHTxfSLOW6eRUm0E1mJplJc+nXk3SA5nBFPMAWkFALB0Fx3AL/SA63hxEhWQrKykC97O9me3+YTOc4K6PO8jJPDF2KMZrp0wHKC3SKqoLSbhQ7gx06jw9J5QUvAwRdm7PEG8u2jw1l17RxqMi6yOAQn2yonpaG9JwhLT+Qet/nHPyIroN+RFdHNkoJ2MTS6JZ0Qr3GOopwJIFkj0AjZeEuLBoH/IfpAf5L9IH4e4pJlNP8sxICbhgprBT8+cWOipc6PEUQXuwI+kVSrwpQhaJK0q8hIUbDLv06xTDym/yR6GHz5cJottSoD9oGEoqI8ij12F/nG1PRTHSFp8wAchrh9S+7/SHSadQzFPmyJDo3B1ccyRt0tFl2j3FOkD0soScqgkZhfMS4fsbPrttGlWnOOfM8yYlmCXmFwslnUwYD6CGUxMoJIzofkCCfcIJINTo5/xLUZZaZadVnQXcDQe+FJwOoZzLI9U/J4tCacCrUpwxlMhwxBCvPbbUe+DJshxCnC+WIn4yzScpsZ8HYb4VNLBDKdSlhwWJPQkaARcpMizxz6VPqJc4LkALlFKEzZSnsUhs6WvpuOV4vuEVgmyXuDcMbEMd4emqpAzg4qvS4AJzKKgdy3+oHkBeZls6QRmf2g4YtsbXgaqqvDUoKOUO7ncdH3jmlfxrPRiBnMQEsjwibGVqElrOXzPzPSMk0jpv41/DtlGNDDEIChHNf8A1UpUIBT4ilH8mW46Ekt7jGUP8YAuYlHgqGYsDY7O5vaOco/sQ6k6TGnHVd4Uvwxqsl/7U3+bRSF1WezmwGvL9oZ8T4p+LWJgBBSAG+P1hGmVzLdYCT5LoNxjqFFLC3rGqlqF9RygqVL2++pT+0FChcXIL7gMOmukagfkoHpZqVB2hRjeOolnIgBSt+Q78z0gyvwkKs9juOY7axTq1BTOWFtmzHQAAvcEAWEBOTS4JvJyygriM6DGZgmhaVEKGjM3u0i0YfPCy67k7nfvFWwtKfzDUBi+he7je0PaaYkaEWiJ2+zwc2SUu2WNNCjl2guXRDZRHr9IWSMQB1OkGIqQN47VEbsZKoU8xGCWnch4nNOnlGvhJhXx/wAFkIKBuIgmTk7EQSqUDAs+nEdq0aAVpCh7QeIuGMiZ5zkEqSyWOh1PrG1VTQnqZRScwsRcHrGwk4yUmVYZ6STLxiWHlZSqWTnDh0hzlIY21UxZTf0lo9qp2ZIKJcxKwMpmexprrdYe9xAvDWM+JlKjlLEXOp3bpDXG6xEtBK1JSOZLe7nHqJLtH0KydFbqZiZaVKJ6ki5uW9bx5NprW5u+nxgBeJpmTEoSFKSo3szgFwwO1r6Wh9+FOV3jk1LopxTUrdlfXKIWVsM5TlzcgFPpo/XpESqlY/N9+5oZVKQeXvhVVEgW3MdRVt6RDOWo3c+kZIxudLQZaFlIUVEsz6aZtbwQZfkD9oBXTXsCb67esZ0Bdo0kVyy4JJBAJck3533hRxdRsUTAPaBSo9QwAPIt8of4fTOHHvhqiRJEpaZz5VOVDKVP2bcNGNbIXkW8XBnMFygrQ3ix8IhQK05SQUkvyUAW7v8ASFmNYcZZzynMlVwSxKX0BPLRj9YI4V4g8JZQsZkzCBq2UkFOjXdx7oTFNS5PMxRePKrLfT03lbncwFVUuUjVun3eH1BKeIsVpNfhFFFyn9hcnKQGL/27EH7MFyZikozFWYuHOWzEtdL7cwYrVTihkzghTgKDhWlzq/La8WCgJUgIuSWBVZm3L7nW0Z/DrT6CKiiyJa2pNgwcl7chFE4uw1YX4oHlIAJGxFr9NI6ZPk5gwipcUYkmXTrSbLPkA76/CClG1TEzqUGmUGXXqEHSMfIhOY8iNxPJcUy0yuKwG19R9YmVxYDoQIqEY8ZqKeGJ3hWKjQNGv4+KIuumAae4xtIxJYB1G/eJ/ks8/Vl8/HAWtHn4oakiKInHyNTfrGsziTrG7Hav9FwqKoHRoUYtVpZhrCL/ALhI9mIpXizlWDDcnQffKNfQ2MWTpUqapISGyuCXOpNux7Q4lUI9pZUtXNZJbs+kTYdh4AYCw+fM9YMnShpvE8sjfCGfK+kB4XVolTwqY2ViH/STu2/L1i9ypqVIzJIIZ3SQQ0UGZSG5JDiw9X0tfufSMosRmSLIa+qVAs/MMbPFXj+QoLWRfg8hQWshFxnPKKpCkHKyXtbVaj7obGYVozkXS1xzcX9IR4lJmVU/zM5syRZKR8WF9YuOCUm2wt8GizG97/R6mLNttNdEc6lVMugFrBwWYHfr25NzjKj+UhiHSdxq7/m/fpFrRQBCQlIAHIRWuLz4ckn+tD9Q7n5QxqlYz5l/pEOEG45F4Z1tF5TbrCvB5qVmXlLh3tFvnUrpeCRjnzZxvFMfVkXIyJAJKczl2zvYbcoT0QeYkDdSf/IQ541w9EqoORQ8zqUn9Jf66tCSmmFKgpJYpIIPIguIkk3fJBkm9/t6O0YTL0B5wxnUYJYxzwfxIWwaQjS5KlXO5Aaw6RaOGeLRVJIUnKpLDV+oipTi+mU7xm/qxLx1h4Eh9wtLd7vFFlTJsv2FrT/aoiLlxVjf4mZ4Msfy5avMr9Sha3QX7wHLwoO2oBsenOIs+ZRnwQeRnqfAiRxXWIt4y/XKfmIXYlis2d/yqzkaEgP7wNIttTgKVBmftaKnidAqUpjodD97wMc+/Fi459uLAGjWNgIwog7ONY2aPCmPHjji6lblohrKnlGyDlD7mF1XNcxBFWzzoxtgVbPgWXOaMqNY2o6NU1aUIDlRYf56RYkki1JJDfB6RU5TJsB7SuX+YveG4UAkJAsPeTzPMxHg2EplIShN21PMnUmLPTywhMSTk5ul0Q5J2+AdFKEDrAuQFQJHR4aCVnIcWiKop8oIjHH9AWLq2UBtrCGpWAovyh3XzvI/33irVlXqeX+oHUOLAVVhlzc6btqNHB1HQxeuFK2XMyqQQQdQ9wptCNfXSOZ19QGO0aYNiy5S80ux+fQx6WCeip9Hq+PlcY0+jvZLgne8c+/iHU+RCHuVZm6AEfMwDi/H82ZLCJQMtwMynvponkOsVGoqlKLqJJ5kkn4w7JkjVIfkyqmkdK4BwQJlpmkuVjN2vYRbq2oCEFyAOugtqY4rgnFE6mUChRKd0KJKT6bHqIsdbx/LnoKVpWglJFmUCSCOkFGcaDhli0vVFT4ixFM+pXMSGSTbqAGzHqWeFyE3iJcS0vmLRLJ3ySTlbbGVLSPDvD6NSXyqUnMMqms41aAsPtY6xYaaU7bWiOc5J8EUssk+DSnw8JHlAttsfvnBkmm9Rz+h6xLIkW5tBdPIPbt96xK7fYpyIjSBvrCjF8JTNQUn/PcRZ0SDzjSdSA3YGCVoDY5FPwwoUUnUfbxEqRF64hwhxmAuPtoqSpDxbHJaKY5LFkxED5bwfUymgSnH8xP9yfmIcnaHxfBZaqZsI0kURDlUN8DpkECYq5POJsTkgjymJYSSdEV1wVAYcudNySw5PuA5k7CLzw3w0JKdXWdVbdh0iXhnBsibjzKuo/ID75xcqOmSALR0pObpdA5Mrf1RFQ0GQORE0xKl7MBBExGY2Fvu0arWwYRqikqQk8VOAGkKsTrgAX98e1VYEuOUVXEq8qLE82EZJ+kaiGuxKxB0hDU1QHWJquYVHKkOT/v7MbTKAS5Z3URc/QdIxUuyvFivkrU51qiWnklJvG0o+aGBkvD5Trgs6J5KgReIJ8oRDNBTEJqjApA2eTSNoiBALkP0j0R4qGI5MgTr3iSjm5FRqRcR6qXeNOfQz/6wARaLBheJBQcHtFOyRvS1pllxodRC5w26ESxp9HTqac4a19f2hnSzXiiYdxIg/mCSWsbRdcImAh+W0T6tOiSSa7D0ggvtEysqho8TyUWc6xoU5D/SfhBaAWK66nBBtYxz3FqTwpqk7G49Y6tOlAjSKHx5TsgLGoLHsY2MaYeN80UavmwbgvCs6clM5GTJma6wC6S5DbHvzhLNWSYtvAtc3iSTosBYH9SbH3pP/wBYdkbhC0XSuMeA6g/40xIv6xkZEL7IWWbDtfUfKLLJ9mMjIdjFG1L7PvgSdpGRkOfRoir9/vYxVMR1jIyErsOPYPhntL7D5mJMQ9mMjICX5HpY/wASqD2/WHaNBGRkPyeg30Q1OkL4yMgodC10exqqPIyDRyNDG6oyMjfZvoxcQTIyMjUZHsjMdY4e9hP9qflHsZC8naJ/J9Frk+yPveNp+h7RkZGvojIJXsjsIpvHX/t190/+QjIyA9oKH5I5sqGvDX/Ojuf/ABMZGQeX8GehPo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CEAAkGBhQSERUUExQUFRUVFxcXGBcUFxUXHBwYGBQXFBgXFxgYHCYeGBkjHRcXHy8gIycpLCwsFR4xNTAqNSYrLCkBCQoKDgwOGg8PGikkHyQsLCwsLCwsLCwsLCwsLCwsKSwsLCwsLCwsLCwsKSwsLCwsKSwsLCwsLCwsLCksLCkpLP/AABEIAOEA4AMBIgACEQEDEQH/xAAcAAACAgMBAQAAAAAAAAAAAAAEBQMGAAIHAQj/xAA+EAABAgQEBAMGBAYBAwUAAAABAhEAAwQhBRIxQQZRYXETIoEykaGxwfAUQlLRByNicuHxMxUWshc0kqLC/8QAGgEAAwEBAQEAAAAAAAAAAAAAAgMEAQAFBv/EACgRAAICAgICAgMAAgMBAAAAAAABAhEDEiExBEETIjJRYRSBI6GxBf/aAAwDAQACEQMRAD8A4qEwyoKPMQOZiGnp3MPMCIE4PE+SVJ0LyS4LZhlAEJAAg2bKES0aXiWdKjx27dskQvMsQJUyoMnqHrAU+pGVydIKKb6CK1j6QlMAcNYz4Uxj7JjXHcRExTJ0EKpYj1MeO4VIrhjuFM7HSTQtIKbiCfDtHOeHeKTJUEqumOkUU9MxIUC7xJPC4sknBwYPMpt4BqqV4eqlvAk+Q0L1MTKPj2FZkuBcRUCiOr1dE4jnuN0eSaRFvjTb+rLMMvQsSWjdU20NcJ4ZqKkkSZSlsMxNgGLgHMphcgt2izU3AK5SHqJRQTo5SfflJb1iycXGO1FM1qrooSUR54cWvEuGwPZtFdqqUo1hUcil0BGSl0MeH8RMmYDsdY6XLmhaAoaGOQ08/YxdOHMZyoKVG20S54U9ifLBtljqq5KAXMUutP4iYYJr6gzV20iTDKNlQm65J39Sn4jRmSuLfwlxQCBLmG+xiv8AFk0Ga3KEkuYUlxqIqcPkgr7Kdd48nbXeJslopHCnFoLS5h7ExfJSgoBjaJHip0yOUXFkQlxMlESqRGmVo1Qow4vQB4fYNTecWcxJLw1MsMIPwKpSiYyrPDJ5Nug5TvotUmUwEYtMFHKzuGip8RcZIlOmX5lRP8TBinJ8BOLrSkOSBFGxXECtwNIAxDG5k1TqV6RtSTwqxivHh0VsqjBx5YDlLx6BDKfSQCZd4rg7KYNM2lS3MWLBscXIIuSnlCeipiTFjwbA/HmeGhirKVHMWAAa/wAR746cdnrR047Oi5YTxDKnCxY8oYTg8J8J/h6hEwmZMUQUsnw/IyzoSSbjo0WCh4ZWlSgZqlIDNYP6n/EZLw5+jJ//AD5rlCidFQm4IauuTJByguVK5JTdRHM7DqY6fMpf5SpLE6kFtxd+726iKRKw+rp6k1CJSZgylJSFjNlLEsOdoLH47hNMdi8SUJpsuFFUmlQmXLljwkgJQ7khtHO53eGVHUCY5L5iNFXEbU0rOgEhnALHUPdj1jypTkSw1JYW+fSPRo9dqMuEimcSUPgzAjUKGZJ6OQe7ERUcWowoaXjoWJYIJ6QQQgyioC5VZSbhif1XgD/s9wHm8nJT+x1jzZ+LJT2gefm8Jxf/ABo5JMpylUMEp8oaOqDgqmMpQUhKrHzKcKzNYgi4Hb3RUJHAtUJalFAZJLMoXALOBuDtDZ4ZUq5FZfHmkitprlS4mkcYKS7pEQYtKKSUkEEWINoUIpyosA8TfHFq2iX401bNauqMxZUd4iEWTDeDlruq0C8QYD+HIZQLxyyRb1QO8bpChCiC4i58NcWqSyFlxFMComlqbSNnFSOnGzttHiKVAEF4nmTAY5VhWNrRvD+VxISNYmknHskcKF9TjMtO7xX67HXPltCZSiY9SmHxxRRTHFFDafxNPWkIKyw5QuUomNkSYk8KDSS6DVLo0TIj0IaNxMjDGhImk1h3hvhHD86qJ8GUpbalIsH0cm0KsOps81CLDMpKXOgzEC/S8fRHDvCgpZJSlWZyFGwGgy++HY8afI/HjTYrpMDlyKdKlyABKluUlKVEEJch2u53is/w5adU1c4pSlSsrJTZgpRUQlI28qb/ALx0pCgohJ5uYmp8NlS5ilIQhBUxVlSA+zltTFb7sudKgFFEAUPzv6B4Zfgg3XS+/L1iCrQCbRGmuslF8xswB+e0dd9BfaS4AJwKZhG7HUaQJNpPzC8NsXXmlkhsyQQrmzawhl1KsoGnblygrsohclYcakWGhDqKezf5MK63HVqUWSQMygdwGLMW3YQZLpD7QLHaAp9GcymfzG4FvvpAyv0UY1CxbPRmUUgZlb5bsevKHaZJSm+rAGGNLhoSm7D3M3UwHWTWvo2h9YJKjnk3+qPZVCVdOQ5RMqTllZSpxsOu47R5Iq1pl5lMTc8tyQPc0Q0M3Mc3R26vGInp8sQ4hwfJqSTMlqC29pCiCWDBwbfCKnWYCmhusFj7KiNeneOnzJ4ZRdnsPSKd/FOen8CgKV5jMBQmzlgcxbkAflCc2NTjRJ5OFTjfRQsQ4uWbS7DnCCpq1zC6yT3jUJj0oiKOOMOkeZpGPRC0epVG2WNSIIwLk1DQfT1nWErx6FGBasBws1CYlQmNUiJZabxrObJkJiUS7QfSUNnjeZJaFuQnfkV/hY3EqJ1iCESM0oMPN4jdS6bB4JFOOLnZBQyFFacgJIIICQ5sX0HaPoHDisgKzqKSxD8jeK7wfhyaanCQEhZ9o2cqOrHkNIf+OpIDizhIYaE/TrtHoQhqj1cOFxjyHUUwzJk0skBJCUEakged+jlh2MFlTnzAhuULcMACVhROZClkgByQ+dwBq4IMMZlYgJJU4ZQSLPmcAuANReNs2a+1IGnklYIDeYO+mVydW6wJVnKu5a5ZixPP0hlVEJBJa2jnUxXagFSyol46Kpj8S2MnzVuS9iGIvpE9LThnP3+0a08sXc6x4ioU+UDzDfZhv2g2Nlzwidcxm9flA0+Wohw3eB6uco3HPo2+79R7oKlLUt2KRluQTrZnEKjO3QWuqsDppS1h9QCWd+2nd4O/6eqylEMDvBOHSglAH3zMSVlQAgk6DX5ACHAym26RDU0Klyj4a0AFwSXPQxDT0CksLMAxIO8BfjiQPgnQP23idEshKlizW9Gv3jDtHFVYWqWkHR44t/EGeqZWL1yp8iNdBq3ckx1aZUrNhdxu30gabS5gklIzJukjYszpOo1gJVL6gTwOUas5FT8KVJy/yVgK0cfP9PrGmJYDMkh1psSUhQ0zC5He8dgMoAB1DqN4rHGcpMyTMU5SJQCgBoT7NxzbfaEyxr0S5fEioNrs5mtDawMbxLMmFUSyKeJjyugYIjCIOVIgGoN45Ap2z0CJ5KLxGIbYXSgl4CctVYEmMsNlnLePKuVBrgCIFqeJYzbYj2AinixUPDM1EtExYAQtaWYgqSoXSVJ2BuIhwWh8WaBsPMewIt66RfZUsatu/wBY9LFjtWz2PBwbfdhOGJCkgFBDaqfft96w8nYerwTlIBYFL+YhiC99Sz2iHCQiYouQDrlbbmOcPZa0jVQsYr6VF2XI4ukKE4aqUrxZfmOxF0lDDylL2vcEHciN11qCjOuWAXB8i2KVdrXF4Z5U3yqKdSwIb3HSKrNmmYolR1MclZmNfJ2ETMR8RYCg4uAogO/VrRBUIyltX0sR/qPfBYvEWIYgUpBUHCTcgP5X2Hx9I3opVL8Q2VJCgze6JVSWtHtHNB0jfEkPLOzsD2cA3HSNYpt7UASjLEzwwQVJuocgdOkSypaCWFzmIZiPMLkX6Qsq6hCKkHOylhKfKHLpKSkHoQ4frDSTMSZ6VBTkWb+lQUAoc9IUmNkqX+hhLotz7ojr5AUMsFz1HYFtz8YSYtjEtKFDOAdLXI7dWhlk8NpMVJT5yeRIHYFnguZPCkpSNi5PXpAlIrxEuAw0vBstAFoxsrmwVSdtoM/D5kJIH5gDdjbRgNbfONKhAAvG9MpQ9lnO5HyjQHLiwevkFIcsA+uu3P1iq8cYoiRRKlgAzJ/lvrl/Mr5Ad46K38v+YxJ2YG3pHL+JeB58+omTEFCkuMiMxCsraDMGt33gZ3XAjJOUoUkc3QizxnjGLlK4InB8yP8A4kKPwiaTwgk6iPNyzWP8jxcjcHUkU1S2TeFsxTmL/X8Ipa0VevwEogMeaMhSmrFSlQXSYiURD+DV+k+6PfwK/wBCvcYa6fDC+rHEvFn1gqVUA7whl0S/0q9xhhSUMxSglKVFR0AEK+JPoD403wWrAsfTThQUjMFfmBDi2l9RvtF1kT3AbQhx9IT8N8NJlIBmJSqYfaJu39I2tz3h2tKkizEDaPRxQlGNNnveJjlCGsmbqqCMpSWWnmWzDoecOZOLOAz3Nwdv3EV2ZUZgRl9f2eGiZKFAZAW5nX3bQ2LLJxTXIbW14yl1J5Nv8ecLaarCiwjZVOCS8QFF/KW6j6QR0YxSpBtTOKN7xLJaYlwW+kAzkrULh+pb7aNKdBluzhJ1/cwtNpnaqv6NKCYELLqASEg3IDEkghvdBq8QQs5QoPyBv7oS06S5Kr/6gLG0ErzBwUtkO1g+veOnPRWLlBN2xpV4QosUlyCSNPzAhV+d/gIb4bhuVruwYaC1tvSFWF42FShpmu6eo19P3EM6PGAtm8pbfQxqp8oDJ8jVDpNO8U/jdFPKCQpKfEWtLMBmZ2UqzOAOcXChrM4I5RzjiiZlxLMrzewEgB7KDfC5gXfRP46bnTGNPJEtWW2UXSwa2nPWNEz3UVOdWA/xuPvaNJ6XV3tBdNJA0EbJWy50uSKahSmdm5CJ5c9hG2f+ZkII8uZ9tcrd4l8NIgkKb/ZF4syZYWHP71jJ8vwxZ8xGp+kbKmtpAOIYiycr689W+/rG9HKwCUtQWb5SPn6QOsEG9u8T4arzPsOcSVqwS1i+wvEufAs3sl8vxfnap9CyfMDRV8bysY14mxo084y2YMCxL6v7tNIrNbjpXHlLxpxnyeJLFKL1Z1VOHS9gPdG/4Ech8IP/AA8aGiJ0gdGefYGMLH6R7oLQWQlAQgZX6OSXct7vSPfwyhvHksrf2c0UYH8ckV+Lm+LIpG5CuQ9Hj0vDCfSnw8yQHAJYkEu3SFsmpzJSWLkB7FnIBYHc3+Ij1r9H1sHatHqJV7wXIe7ED1eAZhmBeWxZV8rFx/iNkqKcwbcX+camNXI2RLSfaJMSpyCwaFkoKJYRJIkH8QkqYAJWixYOkpXmU+5BLdBGt0Lkv6NFU7jWAJyXcAg7H7EElMsgkLKs/I+UAAgZsoc76vCqcgk2sOQt3P8AuBbBxqwiXLJISGOzjoLwu4olzBLSxsCXbns8OMGpz4if0hJDdyLxriVQQooZ+dtXDxzjtGglK5alf4flqYrUnIqYGIPIHXsYeKQQxFj0iGWhnJguSvNaOglBUgm66Ba3iubTS8yUpW6vMVEhrHlrpFZwfimbV1edYCAXQ0sEApAKipRJJUQdOTnnFgxSkSpCkq9lQIPP06iIMIwyXKSBLQzgOouSd2fYE3tHNScuOgdVeyJTNCSQp37FonkVhUQENYhydG5Dr6R5W4eoHN+rUdrftGki1iW/uYfE/fWMaYXDQbME3xUKOVKVOhgc2xUW0Z8vwMZUhSSAWdT5RzYOb/SNJC5kxSco8qHU72ugpGumpPZoa4dTLWiWqYQogOGDauMx527axqESevdFfrKmYjSWe+3o28KZudanUST927ReaikynN6QsxSUlkW8ylajVmgnGxkJp9C6iw5StfKIY+DLkpJa4GpuYVVNdkmZEKCrP5btzBhbjtcuZKUhKmUoM42B1+DwLkoq2KzS0i5SfBy3iPFTVVMyabBR8o5JFkj3fOAEyHi90fBCN3MME8MSU/ljzZZrdnzs/JTdlkpsVSreD0VAjmeAJUEe0Yfy62Yj+oQhZknTIXjaLimaI8WXityMeG8HScTCt4epJmLgaoBex79W5wBJwwleR1AAKdtANc/qGvs0FSJzgk6CNqTFssxyFZWa3flvF8F9VZ9X4LmsSbd2bfh1IDImS1asBq5GzO4f5xIhKlM6SjoQXfuwAEMl16EoeWEgc0gD5QPS1Piq5NfnDEipSk1dEuH0obTcn6RNiGFeKlksFi6VdRsW2IJHrDGip3T0iaoWEiNfPBLLI9uCufhC2Uy1JazFTgc8hFgOuvSJJOG5RckgdNejvpBP4gZm1PLl3j0VSVJ9tLElLuGcFiH5hjGpDd5dC+ZWlHs2JHSF8/EFP5rudTGk6qOZRJDOQgakgFnPf5RGglW0c2VqKSskrZ5KWA1+A5941oKogvqDGi5S3YNfnHiJTWSoEO19XGo++cKrk7jWg2fOKj7PxBgulUlAHKBaenJGpjWolpGpJ9YahfHQynYkjTV/f7ojUWZQDp3BHPfvAVJUp0SkfX/MGTpzJzkEBI8x2HWOAyR1J5aEEWYg7XY+mkMaaqI7cv2jnVHxEsVCikFSJhPk7CxHVh6w9puIJSj5ZiQdSkkBQ7g3hUMkZksGsq4LrMmAi4BG8U/H0FSkoSS3mGZJ5i2m/wC0AYpxCuZ5JZOXc8+vQQLJm5blRJ9T6gPrDLoqxYnj5/6E8zD1BRAL3ysC5t09IMohdQbQt3s7wRJkpKVZh5lAjyjLqScxOx090TyKdLqKVfpAJ3ISxPv+UJlBT7A8iEc0HGZ6mUTHi0JSHUQGjJ9QEe0QO33rFPxfiMTF5QfKIinFQPk543Gbj+gCixdCECNKrixvZipZzzjUmF/BG7ZWsaGdTji1FwWMEUvFM1LOX+EJRE9DKQqYgTFFCCoBSgMxA3IG5hygug/ji+KOqcI46Z8pZUlTAsCBqpnIflp74brXZwPfC/BcMFNKEtGZQcl1M5J3IB5MPSCJsxXKLktVR9D40FjxqJ7T1QSoiYWQrcAkhQ0LRJT1vhTRM8RCgAzAKBIP9JGvrA3ir3I7RBOXzCY62UX6L2jjKRLQxJJH6Q/ytAdTxhIXYLUO6FfteKfSrznKbglnGxPLp0iReH5CrN+WxjdgI4Md/wBCq3G1FxJK0u/nZjflm0PVn7ROirSuWgICQlJLpSBldmLMzF2JJBJiu1cxSkkuyE8t4QUWOTZClFB8qi5SQCAWYEci0C8mvYvPmx4WrL9JSB0htTJs7RXuFKkz0lZJLFg+xYH6xcqemtBReysGWbeKkIsRSp0sWuXIN+gHd4FppCgGTqHfmbNr8YZ11CszDlYJJcK/T7JPlI1sW7xrWSVJSogD2QSCHdL+bS4PaMoapcILw8goYEkpykvYh3156axPU0nJvdEuFUISXBc5Qk9QND3hiqRDESynUuCjYnWpkzEsCSGJ2DcusG0/GstEpS1+05AljW2j7Mx16GJuIMIQqUtajlKEkhQcns24JPxjnkvCsxC1rUU7JIABbmRqIRJzUuOgHDyJydNa/wDhajjw/wCbwkJmLBysACx/MotqYrmM0xKpU9DrWhSRNSkElszpLb7j1EGSqoO5LmPRVeYKdm0Zyflp0jGm+C7446ajxFVLXZinbMwb3QNX4uimOWeSk7eUkKHMEBjAqMTQOZfdonXiCZkvw1LSpH6VpH/6ENvgCeNvoHTxfSLOW6eRUm0E1mJplJc+nXk3SA5nBFPMAWkFALB0Fx3AL/SA63hxEhWQrKykC97O9me3+YTOc4K6PO8jJPDF2KMZrp0wHKC3SKqoLSbhQ7gx06jw9J5QUvAwRdm7PEG8u2jw1l17RxqMi6yOAQn2yonpaG9JwhLT+Qet/nHPyIroN+RFdHNkoJ2MTS6JZ0Qr3GOopwJIFkj0AjZeEuLBoH/IfpAf5L9IH4e4pJlNP8sxICbhgprBT8+cWOipc6PEUQXuwI+kVSrwpQhaJK0q8hIUbDLv06xTDym/yR6GHz5cJottSoD9oGEoqI8ij12F/nG1PRTHSFp8wAchrh9S+7/SHSadQzFPmyJDo3B1ccyRt0tFl2j3FOkD0soScqgkZhfMS4fsbPrttGlWnOOfM8yYlmCXmFwslnUwYD6CGUxMoJIzofkCCfcIJINTo5/xLUZZaZadVnQXcDQe+FJwOoZzLI9U/J4tCacCrUpwxlMhwxBCvPbbUe+DJshxCnC+WIn4yzScpsZ8HYb4VNLBDKdSlhwWJPQkaARcpMizxz6VPqJc4LkALlFKEzZSnsUhs6WvpuOV4vuEVgmyXuDcMbEMd4emqpAzg4qvS4AJzKKgdy3+oHkBeZls6QRmf2g4YtsbXgaqqvDUoKOUO7ncdH3jmlfxrPRiBnMQEsjwibGVqElrOXzPzPSMk0jpv41/DtlGNDDEIChHNf8A1UpUIBT4ilH8mW46Ekt7jGUP8YAuYlHgqGYsDY7O5vaOco/sQ6k6TGnHVd4Uvwxqsl/7U3+bRSF1WezmwGvL9oZ8T4p+LWJgBBSAG+P1hGmVzLdYCT5LoNxjqFFLC3rGqlqF9RygqVL2++pT+0FChcXIL7gMOmukagfkoHpZqVB2hRjeOolnIgBSt+Q78z0gyvwkKs9juOY7axTq1BTOWFtmzHQAAvcEAWEBOTS4JvJyygriM6DGZgmhaVEKGjM3u0i0YfPCy67k7nfvFWwtKfzDUBi+he7je0PaaYkaEWiJ2+zwc2SUu2WNNCjl2guXRDZRHr9IWSMQB1OkGIqQN47VEbsZKoU8xGCWnch4nNOnlGvhJhXx/wAFkIKBuIgmTk7EQSqUDAs+nEdq0aAVpCh7QeIuGMiZ5zkEqSyWOh1PrG1VTQnqZRScwsRcHrGwk4yUmVYZ6STLxiWHlZSqWTnDh0hzlIY21UxZTf0lo9qp2ZIKJcxKwMpmexprrdYe9xAvDWM+JlKjlLEXOp3bpDXG6xEtBK1JSOZLe7nHqJLtH0KydFbqZiZaVKJ6ki5uW9bx5NprW5u+nxgBeJpmTEoSFKSo3szgFwwO1r6Wh9+FOV3jk1LopxTUrdlfXKIWVsM5TlzcgFPpo/XpESqlY/N9+5oZVKQeXvhVVEgW3MdRVt6RDOWo3c+kZIxudLQZaFlIUVEsz6aZtbwQZfkD9oBXTXsCb67esZ0Bdo0kVyy4JJBAJck3533hRxdRsUTAPaBSo9QwAPIt8of4fTOHHvhqiRJEpaZz5VOVDKVP2bcNGNbIXkW8XBnMFygrQ3ix8IhQK05SQUkvyUAW7v8ASFmNYcZZzynMlVwSxKX0BPLRj9YI4V4g8JZQsZkzCBq2UkFOjXdx7oTFNS5PMxRePKrLfT03lbncwFVUuUjVun3eH1BKeIsVpNfhFFFyn9hcnKQGL/27EH7MFyZikozFWYuHOWzEtdL7cwYrVTihkzghTgKDhWlzq/La8WCgJUgIuSWBVZm3L7nW0Z/DrT6CKiiyJa2pNgwcl7chFE4uw1YX4oHlIAJGxFr9NI6ZPk5gwipcUYkmXTrSbLPkA76/CClG1TEzqUGmUGXXqEHSMfIhOY8iNxPJcUy0yuKwG19R9YmVxYDoQIqEY8ZqKeGJ3hWKjQNGv4+KIuumAae4xtIxJYB1G/eJ/ks8/Vl8/HAWtHn4oakiKInHyNTfrGsziTrG7Hav9FwqKoHRoUYtVpZhrCL/ALhI9mIpXizlWDDcnQffKNfQ2MWTpUqapISGyuCXOpNux7Q4lUI9pZUtXNZJbs+kTYdh4AYCw+fM9YMnShpvE8sjfCGfK+kB4XVolTwqY2ViH/STu2/L1i9ypqVIzJIIZ3SQQ0UGZSG5JDiw9X0tfufSMosRmSLIa+qVAs/MMbPFXj+QoLWRfg8hQWshFxnPKKpCkHKyXtbVaj7obGYVozkXS1xzcX9IR4lJmVU/zM5syRZKR8WF9YuOCUm2wt8GizG97/R6mLNttNdEc6lVMugFrBwWYHfr25NzjKj+UhiHSdxq7/m/fpFrRQBCQlIAHIRWuLz4ckn+tD9Q7n5QxqlYz5l/pEOEG45F4Z1tF5TbrCvB5qVmXlLh3tFvnUrpeCRjnzZxvFMfVkXIyJAJKczl2zvYbcoT0QeYkDdSf/IQ541w9EqoORQ8zqUn9Jf66tCSmmFKgpJYpIIPIguIkk3fJBkm9/t6O0YTL0B5wxnUYJYxzwfxIWwaQjS5KlXO5Aaw6RaOGeLRVJIUnKpLDV+oipTi+mU7xm/qxLx1h4Eh9wtLd7vFFlTJsv2FrT/aoiLlxVjf4mZ4Msfy5avMr9Sha3QX7wHLwoO2oBsenOIs+ZRnwQeRnqfAiRxXWIt4y/XKfmIXYlis2d/yqzkaEgP7wNIttTgKVBmftaKnidAqUpjodD97wMc+/Fi459uLAGjWNgIwog7ONY2aPCmPHjji6lblohrKnlGyDlD7mF1XNcxBFWzzoxtgVbPgWXOaMqNY2o6NU1aUIDlRYf56RYkki1JJDfB6RU5TJsB7SuX+YveG4UAkJAsPeTzPMxHg2EplIShN21PMnUmLPTywhMSTk5ul0Q5J2+AdFKEDrAuQFQJHR4aCVnIcWiKop8oIjHH9AWLq2UBtrCGpWAovyh3XzvI/33irVlXqeX+oHUOLAVVhlzc6btqNHB1HQxeuFK2XMyqQQQdQ9wptCNfXSOZ19QGO0aYNiy5S80ux+fQx6WCeip9Hq+PlcY0+jvZLgne8c+/iHU+RCHuVZm6AEfMwDi/H82ZLCJQMtwMynvponkOsVGoqlKLqJJ5kkn4w7JkjVIfkyqmkdK4BwQJlpmkuVjN2vYRbq2oCEFyAOugtqY4rgnFE6mUChRKd0KJKT6bHqIsdbx/LnoKVpWglJFmUCSCOkFGcaDhli0vVFT4ixFM+pXMSGSTbqAGzHqWeFyE3iJcS0vmLRLJ3ySTlbbGVLSPDvD6NSXyqUnMMqms41aAsPtY6xYaaU7bWiOc5J8EUssk+DSnw8JHlAttsfvnBkmm9Rz+h6xLIkW5tBdPIPbt96xK7fYpyIjSBvrCjF8JTNQUn/PcRZ0SDzjSdSA3YGCVoDY5FPwwoUUnUfbxEqRF64hwhxmAuPtoqSpDxbHJaKY5LFkxED5bwfUymgSnH8xP9yfmIcnaHxfBZaqZsI0kURDlUN8DpkECYq5POJsTkgjymJYSSdEV1wVAYcudNySw5PuA5k7CLzw3w0JKdXWdVbdh0iXhnBsibjzKuo/ID75xcqOmSALR0pObpdA5Mrf1RFQ0GQORE0xKl7MBBExGY2Fvu0arWwYRqikqQk8VOAGkKsTrgAX98e1VYEuOUVXEq8qLE82EZJ+kaiGuxKxB0hDU1QHWJquYVHKkOT/v7MbTKAS5Z3URc/QdIxUuyvFivkrU51qiWnklJvG0o+aGBkvD5Trgs6J5KgReIJ8oRDNBTEJqjApA2eTSNoiBALkP0j0R4qGI5MgTr3iSjm5FRqRcR6qXeNOfQz/6wARaLBheJBQcHtFOyRvS1pllxodRC5w26ESxp9HTqac4a19f2hnSzXiiYdxIg/mCSWsbRdcImAh+W0T6tOiSSa7D0ggvtEysqho8TyUWc6xoU5D/SfhBaAWK66nBBtYxz3FqTwpqk7G49Y6tOlAjSKHx5TsgLGoLHsY2MaYeN80UavmwbgvCs6clM5GTJma6wC6S5DbHvzhLNWSYtvAtc3iSTosBYH9SbH3pP/wBYdkbhC0XSuMeA6g/40xIv6xkZEL7IWWbDtfUfKLLJ9mMjIdjFG1L7PvgSdpGRkOfRoir9/vYxVMR1jIyErsOPYPhntL7D5mJMQ9mMjICX5HpY/wASqD2/WHaNBGRkPyeg30Q1OkL4yMgodC10exqqPIyDRyNDG6oyMjfZvoxcQTIyMjUZHsjMdY4e9hP9qflHsZC8naJ/J9Frk+yPveNp+h7RkZGvojIJXsjsIpvHX/t190/+QjIyA9oKH5I5sqGvDX/Ojuf/ABMZGQeX8GehPo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14425"/>
            <a:ext cx="61341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5575" y="152400"/>
            <a:ext cx="87979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                                                                                       Monocots</a:t>
            </a:r>
            <a:r>
              <a:rPr lang="en-CA" dirty="0" smtClean="0"/>
              <a:t>- </a:t>
            </a:r>
            <a:r>
              <a:rPr lang="en-CA" dirty="0" smtClean="0"/>
              <a:t>single cotyledon </a:t>
            </a:r>
          </a:p>
          <a:p>
            <a:endParaRPr lang="en-CA" b="1" dirty="0" smtClean="0"/>
          </a:p>
          <a:p>
            <a:r>
              <a:rPr lang="en-CA" b="1" dirty="0" smtClean="0"/>
              <a:t>                                                                                              Dicot</a:t>
            </a:r>
            <a:r>
              <a:rPr lang="en-CA" dirty="0" smtClean="0"/>
              <a:t>- </a:t>
            </a:r>
            <a:r>
              <a:rPr lang="en-CA" dirty="0" smtClean="0"/>
              <a:t>two </a:t>
            </a:r>
            <a:r>
              <a:rPr lang="en-CA" dirty="0" smtClean="0"/>
              <a:t>cotyledon</a:t>
            </a:r>
          </a:p>
          <a:p>
            <a:endParaRPr lang="en-CA" dirty="0" smtClean="0"/>
          </a:p>
          <a:p>
            <a:r>
              <a:rPr lang="en-CA" dirty="0" smtClean="0"/>
              <a:t>                                                                                                    </a:t>
            </a:r>
            <a:r>
              <a:rPr lang="en-CA" u="sng" dirty="0" smtClean="0"/>
              <a:t>Cotyledon</a:t>
            </a:r>
            <a:r>
              <a:rPr lang="en-CA" dirty="0" smtClean="0"/>
              <a:t> </a:t>
            </a:r>
            <a:r>
              <a:rPr lang="en-CA" dirty="0" smtClean="0"/>
              <a:t>is the first </a:t>
            </a:r>
            <a:r>
              <a:rPr lang="en-CA" dirty="0" smtClean="0"/>
              <a:t>                                        </a:t>
            </a:r>
          </a:p>
          <a:p>
            <a:r>
              <a:rPr lang="en-CA" dirty="0" smtClean="0"/>
              <a:t>                                                                                                    leaf </a:t>
            </a:r>
            <a:r>
              <a:rPr lang="en-CA" dirty="0" smtClean="0"/>
              <a:t>or pair of leafs </a:t>
            </a:r>
            <a:r>
              <a:rPr lang="en-CA" dirty="0" smtClean="0"/>
              <a:t>  </a:t>
            </a:r>
          </a:p>
          <a:p>
            <a:r>
              <a:rPr lang="en-CA" dirty="0" smtClean="0"/>
              <a:t>                                                                                                    produced </a:t>
            </a:r>
            <a:r>
              <a:rPr lang="en-CA" dirty="0" smtClean="0"/>
              <a:t>by the </a:t>
            </a:r>
            <a:r>
              <a:rPr lang="en-CA" dirty="0" smtClean="0"/>
              <a:t>   </a:t>
            </a:r>
          </a:p>
          <a:p>
            <a:r>
              <a:rPr lang="en-CA" dirty="0"/>
              <a:t> </a:t>
            </a:r>
            <a:r>
              <a:rPr lang="en-CA" dirty="0" smtClean="0"/>
              <a:t>                                                                                                   </a:t>
            </a:r>
            <a:r>
              <a:rPr lang="en-CA" dirty="0" smtClean="0"/>
              <a:t>embryo </a:t>
            </a:r>
            <a:r>
              <a:rPr lang="en-CA" dirty="0" smtClean="0"/>
              <a:t>of a seed </a:t>
            </a:r>
            <a:r>
              <a:rPr lang="en-CA" dirty="0" smtClean="0"/>
              <a:t> </a:t>
            </a:r>
          </a:p>
          <a:p>
            <a:r>
              <a:rPr lang="en-CA" dirty="0"/>
              <a:t> </a:t>
            </a:r>
            <a:r>
              <a:rPr lang="en-CA" dirty="0" smtClean="0"/>
              <a:t>                                                                                                   </a:t>
            </a:r>
            <a:r>
              <a:rPr lang="en-CA" dirty="0" smtClean="0"/>
              <a:t>plant</a:t>
            </a:r>
            <a:endParaRPr lang="en-CA" dirty="0" smtClean="0"/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b="1" dirty="0" smtClean="0">
                <a:solidFill>
                  <a:srgbClr val="92D050"/>
                </a:solidFill>
              </a:rPr>
              <a:t>                                                                                                    Monocot </a:t>
            </a:r>
            <a:r>
              <a:rPr lang="en-CA" dirty="0" smtClean="0">
                <a:solidFill>
                  <a:srgbClr val="92D050"/>
                </a:solidFill>
              </a:rPr>
              <a:t>examples- </a:t>
            </a:r>
            <a:r>
              <a:rPr lang="en-CA" dirty="0" smtClean="0">
                <a:solidFill>
                  <a:srgbClr val="92D050"/>
                </a:solidFill>
              </a:rPr>
              <a:t>                                      </a:t>
            </a:r>
          </a:p>
          <a:p>
            <a:r>
              <a:rPr lang="en-CA" dirty="0">
                <a:solidFill>
                  <a:srgbClr val="92D050"/>
                </a:solidFill>
              </a:rPr>
              <a:t> </a:t>
            </a:r>
            <a:r>
              <a:rPr lang="en-CA" dirty="0" smtClean="0">
                <a:solidFill>
                  <a:srgbClr val="92D050"/>
                </a:solidFill>
              </a:rPr>
              <a:t>                                                                                                   </a:t>
            </a:r>
            <a:r>
              <a:rPr lang="en-CA" dirty="0" smtClean="0">
                <a:solidFill>
                  <a:srgbClr val="92D050"/>
                </a:solidFill>
              </a:rPr>
              <a:t>corn</a:t>
            </a:r>
            <a:r>
              <a:rPr lang="en-CA" dirty="0" smtClean="0">
                <a:solidFill>
                  <a:srgbClr val="92D050"/>
                </a:solidFill>
              </a:rPr>
              <a:t>, wheat, lilies, </a:t>
            </a:r>
            <a:endParaRPr lang="en-CA" dirty="0" smtClean="0">
              <a:solidFill>
                <a:srgbClr val="92D050"/>
              </a:solidFill>
            </a:endParaRPr>
          </a:p>
          <a:p>
            <a:r>
              <a:rPr lang="en-CA" dirty="0">
                <a:solidFill>
                  <a:srgbClr val="92D050"/>
                </a:solidFill>
              </a:rPr>
              <a:t> </a:t>
            </a:r>
            <a:r>
              <a:rPr lang="en-CA" dirty="0" smtClean="0">
                <a:solidFill>
                  <a:srgbClr val="92D050"/>
                </a:solidFill>
              </a:rPr>
              <a:t>                                                                                                   </a:t>
            </a:r>
            <a:r>
              <a:rPr lang="en-CA" dirty="0" smtClean="0">
                <a:solidFill>
                  <a:srgbClr val="92D050"/>
                </a:solidFill>
              </a:rPr>
              <a:t>orchids</a:t>
            </a:r>
            <a:r>
              <a:rPr lang="en-CA" dirty="0" smtClean="0">
                <a:solidFill>
                  <a:srgbClr val="92D050"/>
                </a:solidFill>
              </a:rPr>
              <a:t>, palms</a:t>
            </a:r>
            <a:r>
              <a:rPr lang="en-CA" dirty="0" smtClean="0">
                <a:solidFill>
                  <a:srgbClr val="92D050"/>
                </a:solidFill>
              </a:rPr>
              <a:t>.</a:t>
            </a:r>
            <a:endParaRPr lang="en-CA" dirty="0">
              <a:solidFill>
                <a:srgbClr val="92D050"/>
              </a:solidFill>
            </a:endParaRPr>
          </a:p>
          <a:p>
            <a:r>
              <a:rPr lang="en-CA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                                                                                        Dicot</a:t>
            </a:r>
            <a:r>
              <a:rPr lang="en-C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C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examples- </a:t>
            </a:r>
            <a:endParaRPr lang="en-CA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C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C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                                                                                       </a:t>
            </a:r>
            <a:r>
              <a:rPr lang="en-C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roses</a:t>
            </a:r>
            <a:r>
              <a:rPr lang="en-C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clover, </a:t>
            </a:r>
            <a:r>
              <a:rPr lang="en-C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</a:t>
            </a:r>
          </a:p>
          <a:p>
            <a:r>
              <a:rPr lang="en-C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C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                                                                                       </a:t>
            </a:r>
            <a:r>
              <a:rPr lang="en-C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tomatoes</a:t>
            </a:r>
            <a:r>
              <a:rPr lang="en-C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oaks, </a:t>
            </a:r>
            <a:endParaRPr lang="en-CA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C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C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                                                                                       </a:t>
            </a:r>
            <a:r>
              <a:rPr lang="en-C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daisies</a:t>
            </a:r>
            <a:r>
              <a:rPr lang="en-C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endParaRPr lang="en-C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251541"/>
            <a:ext cx="2286000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90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Woody vs. Herbaceous plants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Woody</a:t>
            </a:r>
            <a:r>
              <a:rPr lang="en-US" dirty="0" smtClean="0"/>
              <a:t>- made primarily of cells with thick cell walls that support the plant </a:t>
            </a:r>
          </a:p>
          <a:p>
            <a:pPr lvl="1"/>
            <a:r>
              <a:rPr lang="en-US" dirty="0" smtClean="0"/>
              <a:t>examples- tree’s, shrubs, and vines </a:t>
            </a:r>
          </a:p>
          <a:p>
            <a:pPr lvl="2"/>
            <a:r>
              <a:rPr lang="en-US" dirty="0" smtClean="0"/>
              <a:t>examples of vines- grapes, ivy.</a:t>
            </a:r>
          </a:p>
          <a:p>
            <a:pPr lvl="2"/>
            <a:r>
              <a:rPr lang="en-US" dirty="0" smtClean="0"/>
              <a:t>examples of shrubs- blueberries, rhododendrons, and roses</a:t>
            </a:r>
          </a:p>
        </p:txBody>
      </p:sp>
      <p:sp>
        <p:nvSpPr>
          <p:cNvPr id="1026" name="AutoShape 2" descr="data:image/jpeg;base64,/9j/4AAQSkZJRgABAQAAAQABAAD/2wCEAAkGBhQSERUUExQUFRUVFxcXGBcUFxUXHBwYGBQXFBgXFxgYHCYeGBkjHRcXHy8gIycpLCwsFR4xNTAqNSYrLCkBCQoKDgwOGg8PGikkHyQsLCwsLCwsLCwsLCwsLCwsKSwsLCwsLCwsLCwsKSwsLCwsKSwsLCwsLCwsLCksLCkpLP/AABEIAOEA4AMBIgACEQEDEQH/xAAcAAACAgMBAQAAAAAAAAAAAAAEBQMGAAIHAQj/xAA+EAABAgQEBAMGBAYBAwUAAAABAhEAAwQhBRIxQQZRYXETIoEykaGxwfAUQlLRByNicuHxMxUWshc0kqLC/8QAGgEAAwEBAQEAAAAAAAAAAAAAAgMEAQAFBv/EACgRAAICAgICAgMAAgMBAAAAAAABAhEDEiExBEETIjJRYRSBI6GxBf/aAAwDAQACEQMRAD8A4qEwyoKPMQOZiGnp3MPMCIE4PE+SVJ0LyS4LZhlAEJAAg2bKES0aXiWdKjx27dskQvMsQJUyoMnqHrAU+pGVydIKKb6CK1j6QlMAcNYz4Uxj7JjXHcRExTJ0EKpYj1MeO4VIrhjuFM7HSTQtIKbiCfDtHOeHeKTJUEqumOkUU9MxIUC7xJPC4sknBwYPMpt4BqqV4eqlvAk+Q0L1MTKPj2FZkuBcRUCiOr1dE4jnuN0eSaRFvjTb+rLMMvQsSWjdU20NcJ4ZqKkkSZSlsMxNgGLgHMphcgt2izU3AK5SHqJRQTo5SfflJb1iycXGO1FM1qrooSUR54cWvEuGwPZtFdqqUo1hUcil0BGSl0MeH8RMmYDsdY6XLmhaAoaGOQ08/YxdOHMZyoKVG20S54U9ifLBtljqq5KAXMUutP4iYYJr6gzV20iTDKNlQm65J39Sn4jRmSuLfwlxQCBLmG+xiv8AFk0Ga3KEkuYUlxqIqcPkgr7Kdd48nbXeJslopHCnFoLS5h7ExfJSgoBjaJHip0yOUXFkQlxMlESqRGmVo1Qow4vQB4fYNTecWcxJLw1MsMIPwKpSiYyrPDJ5Nug5TvotUmUwEYtMFHKzuGip8RcZIlOmX5lRP8TBinJ8BOLrSkOSBFGxXECtwNIAxDG5k1TqV6RtSTwqxivHh0VsqjBx5YDlLx6BDKfSQCZd4rg7KYNM2lS3MWLBscXIIuSnlCeipiTFjwbA/HmeGhirKVHMWAAa/wAR746cdnrR047Oi5YTxDKnCxY8oYTg8J8J/h6hEwmZMUQUsnw/IyzoSSbjo0WCh4ZWlSgZqlIDNYP6n/EZLw5+jJ//AD5rlCidFQm4IauuTJByguVK5JTdRHM7DqY6fMpf5SpLE6kFtxd+726iKRKw+rp6k1CJSZgylJSFjNlLEsOdoLH47hNMdi8SUJpsuFFUmlQmXLljwkgJQ7khtHO53eGVHUCY5L5iNFXEbU0rOgEhnALHUPdj1jypTkSw1JYW+fSPRo9dqMuEimcSUPgzAjUKGZJ6OQe7ERUcWowoaXjoWJYIJ6QQQgyioC5VZSbhif1XgD/s9wHm8nJT+x1jzZ+LJT2gefm8Jxf/ABo5JMpylUMEp8oaOqDgqmMpQUhKrHzKcKzNYgi4Hb3RUJHAtUJalFAZJLMoXALOBuDtDZ4ZUq5FZfHmkitprlS4mkcYKS7pEQYtKKSUkEEWINoUIpyosA8TfHFq2iX401bNauqMxZUd4iEWTDeDlruq0C8QYD+HIZQLxyyRb1QO8bpChCiC4i58NcWqSyFlxFMComlqbSNnFSOnGzttHiKVAEF4nmTAY5VhWNrRvD+VxISNYmknHskcKF9TjMtO7xX67HXPltCZSiY9SmHxxRRTHFFDafxNPWkIKyw5QuUomNkSYk8KDSS6DVLo0TIj0IaNxMjDGhImk1h3hvhHD86qJ8GUpbalIsH0cm0KsOps81CLDMpKXOgzEC/S8fRHDvCgpZJSlWZyFGwGgy++HY8afI/HjTYrpMDlyKdKlyABKluUlKVEEJch2u53is/w5adU1c4pSlSsrJTZgpRUQlI28qb/ALx0pCgohJ5uYmp8NlS5ilIQhBUxVlSA+zltTFb7sudKgFFEAUPzv6B4Zfgg3XS+/L1iCrQCbRGmuslF8xswB+e0dd9BfaS4AJwKZhG7HUaQJNpPzC8NsXXmlkhsyQQrmzawhl1KsoGnblygrsohclYcakWGhDqKezf5MK63HVqUWSQMygdwGLMW3YQZLpD7QLHaAp9GcymfzG4FvvpAyv0UY1CxbPRmUUgZlb5bsevKHaZJSm+rAGGNLhoSm7D3M3UwHWTWvo2h9YJKjnk3+qPZVCVdOQ5RMqTllZSpxsOu47R5Iq1pl5lMTc8tyQPc0Q0M3Mc3R26vGInp8sQ4hwfJqSTMlqC29pCiCWDBwbfCKnWYCmhusFj7KiNeneOnzJ4ZRdnsPSKd/FOen8CgKV5jMBQmzlgcxbkAflCc2NTjRJ5OFTjfRQsQ4uWbS7DnCCpq1zC6yT3jUJj0oiKOOMOkeZpGPRC0epVG2WNSIIwLk1DQfT1nWErx6FGBasBws1CYlQmNUiJZabxrObJkJiUS7QfSUNnjeZJaFuQnfkV/hY3EqJ1iCESM0oMPN4jdS6bB4JFOOLnZBQyFFacgJIIICQ5sX0HaPoHDisgKzqKSxD8jeK7wfhyaanCQEhZ9o2cqOrHkNIf+OpIDizhIYaE/TrtHoQhqj1cOFxjyHUUwzJk0skBJCUEakged+jlh2MFlTnzAhuULcMACVhROZClkgByQ+dwBq4IMMZlYgJJU4ZQSLPmcAuANReNs2a+1IGnklYIDeYO+mVydW6wJVnKu5a5ZixPP0hlVEJBJa2jnUxXagFSyol46Kpj8S2MnzVuS9iGIvpE9LThnP3+0a08sXc6x4ioU+UDzDfZhv2g2Nlzwidcxm9flA0+Wohw3eB6uco3HPo2+79R7oKlLUt2KRluQTrZnEKjO3QWuqsDppS1h9QCWd+2nd4O/6eqylEMDvBOHSglAH3zMSVlQAgk6DX5ACHAym26RDU0Klyj4a0AFwSXPQxDT0CksLMAxIO8BfjiQPgnQP23idEshKlizW9Gv3jDtHFVYWqWkHR44t/EGeqZWL1yp8iNdBq3ckx1aZUrNhdxu30gabS5gklIzJukjYszpOo1gJVL6gTwOUas5FT8KVJy/yVgK0cfP9PrGmJYDMkh1psSUhQ0zC5He8dgMoAB1DqN4rHGcpMyTMU5SJQCgBoT7NxzbfaEyxr0S5fEioNrs5mtDawMbxLMmFUSyKeJjyugYIjCIOVIgGoN45Ap2z0CJ5KLxGIbYXSgl4CctVYEmMsNlnLePKuVBrgCIFqeJYzbYj2AinixUPDM1EtExYAQtaWYgqSoXSVJ2BuIhwWh8WaBsPMewIt66RfZUsatu/wBY9LFjtWz2PBwbfdhOGJCkgFBDaqfft96w8nYerwTlIBYFL+YhiC99Sz2iHCQiYouQDrlbbmOcPZa0jVQsYr6VF2XI4ukKE4aqUrxZfmOxF0lDDylL2vcEHciN11qCjOuWAXB8i2KVdrXF4Z5U3yqKdSwIb3HSKrNmmYolR1MclZmNfJ2ETMR8RYCg4uAogO/VrRBUIyltX0sR/qPfBYvEWIYgUpBUHCTcgP5X2Hx9I3opVL8Q2VJCgze6JVSWtHtHNB0jfEkPLOzsD2cA3HSNYpt7UASjLEzwwQVJuocgdOkSypaCWFzmIZiPMLkX6Qsq6hCKkHOylhKfKHLpKSkHoQ4frDSTMSZ6VBTkWb+lQUAoc9IUmNkqX+hhLotz7ojr5AUMsFz1HYFtz8YSYtjEtKFDOAdLXI7dWhlk8NpMVJT5yeRIHYFnguZPCkpSNi5PXpAlIrxEuAw0vBstAFoxsrmwVSdtoM/D5kJIH5gDdjbRgNbfONKhAAvG9MpQ9lnO5HyjQHLiwevkFIcsA+uu3P1iq8cYoiRRKlgAzJ/lvrl/Mr5Ad46K38v+YxJ2YG3pHL+JeB58+omTEFCkuMiMxCsraDMGt33gZ3XAjJOUoUkc3QizxnjGLlK4InB8yP8A4kKPwiaTwgk6iPNyzWP8jxcjcHUkU1S2TeFsxTmL/X8Ipa0VevwEogMeaMhSmrFSlQXSYiURD+DV+k+6PfwK/wBCvcYa6fDC+rHEvFn1gqVUA7whl0S/0q9xhhSUMxSglKVFR0AEK+JPoD403wWrAsfTThQUjMFfmBDi2l9RvtF1kT3AbQhx9IT8N8NJlIBmJSqYfaJu39I2tz3h2tKkizEDaPRxQlGNNnveJjlCGsmbqqCMpSWWnmWzDoecOZOLOAz3Nwdv3EV2ZUZgRl9f2eGiZKFAZAW5nX3bQ2LLJxTXIbW14yl1J5Nv8ecLaarCiwjZVOCS8QFF/KW6j6QR0YxSpBtTOKN7xLJaYlwW+kAzkrULh+pb7aNKdBluzhJ1/cwtNpnaqv6NKCYELLqASEg3IDEkghvdBq8QQs5QoPyBv7oS06S5Kr/6gLG0ErzBwUtkO1g+veOnPRWLlBN2xpV4QosUlyCSNPzAhV+d/gIb4bhuVruwYaC1tvSFWF42FShpmu6eo19P3EM6PGAtm8pbfQxqp8oDJ8jVDpNO8U/jdFPKCQpKfEWtLMBmZ2UqzOAOcXChrM4I5RzjiiZlxLMrzewEgB7KDfC5gXfRP46bnTGNPJEtWW2UXSwa2nPWNEz3UVOdWA/xuPvaNJ6XV3tBdNJA0EbJWy50uSKahSmdm5CJ5c9hG2f+ZkII8uZ9tcrd4l8NIgkKb/ZF4syZYWHP71jJ8vwxZ8xGp+kbKmtpAOIYiycr689W+/rG9HKwCUtQWb5SPn6QOsEG9u8T4arzPsOcSVqwS1i+wvEufAs3sl8vxfnap9CyfMDRV8bysY14mxo084y2YMCxL6v7tNIrNbjpXHlLxpxnyeJLFKL1Z1VOHS9gPdG/4Ech8IP/AA8aGiJ0gdGefYGMLH6R7oLQWQlAQgZX6OSXct7vSPfwyhvHksrf2c0UYH8ckV+Lm+LIpG5CuQ9Hj0vDCfSnw8yQHAJYkEu3SFsmpzJSWLkB7FnIBYHc3+Ij1r9H1sHatHqJV7wXIe7ED1eAZhmBeWxZV8rFx/iNkqKcwbcX+camNXI2RLSfaJMSpyCwaFkoKJYRJIkH8QkqYAJWixYOkpXmU+5BLdBGt0Lkv6NFU7jWAJyXcAg7H7EElMsgkLKs/I+UAAgZsoc76vCqcgk2sOQt3P8AuBbBxqwiXLJISGOzjoLwu4olzBLSxsCXbns8OMGpz4if0hJDdyLxriVQQooZ+dtXDxzjtGglK5alf4flqYrUnIqYGIPIHXsYeKQQxFj0iGWhnJguSvNaOglBUgm66Ba3iubTS8yUpW6vMVEhrHlrpFZwfimbV1edYCAXQ0sEApAKipRJJUQdOTnnFgxSkSpCkq9lQIPP06iIMIwyXKSBLQzgOouSd2fYE3tHNScuOgdVeyJTNCSQp37FonkVhUQENYhydG5Dr6R5W4eoHN+rUdrftGki1iW/uYfE/fWMaYXDQbME3xUKOVKVOhgc2xUW0Z8vwMZUhSSAWdT5RzYOb/SNJC5kxSco8qHU72ugpGumpPZoa4dTLWiWqYQogOGDauMx527axqESevdFfrKmYjSWe+3o28KZudanUST927ReaikynN6QsxSUlkW8ylajVmgnGxkJp9C6iw5StfKIY+DLkpJa4GpuYVVNdkmZEKCrP5btzBhbjtcuZKUhKmUoM42B1+DwLkoq2KzS0i5SfBy3iPFTVVMyabBR8o5JFkj3fOAEyHi90fBCN3MME8MSU/ljzZZrdnzs/JTdlkpsVSreD0VAjmeAJUEe0Yfy62Yj+oQhZknTIXjaLimaI8WXityMeG8HScTCt4epJmLgaoBex79W5wBJwwleR1AAKdtANc/qGvs0FSJzgk6CNqTFssxyFZWa3flvF8F9VZ9X4LmsSbd2bfh1IDImS1asBq5GzO4f5xIhKlM6SjoQXfuwAEMl16EoeWEgc0gD5QPS1Piq5NfnDEipSk1dEuH0obTcn6RNiGFeKlksFi6VdRsW2IJHrDGip3T0iaoWEiNfPBLLI9uCufhC2Uy1JazFTgc8hFgOuvSJJOG5RckgdNejvpBP4gZm1PLl3j0VSVJ9tLElLuGcFiH5hjGpDd5dC+ZWlHs2JHSF8/EFP5rudTGk6qOZRJDOQgakgFnPf5RGglW0c2VqKSskrZ5KWA1+A5941oKogvqDGi5S3YNfnHiJTWSoEO19XGo++cKrk7jWg2fOKj7PxBgulUlAHKBaenJGpjWolpGpJ9YahfHQynYkjTV/f7ojUWZQDp3BHPfvAVJUp0SkfX/MGTpzJzkEBI8x2HWOAyR1J5aEEWYg7XY+mkMaaqI7cv2jnVHxEsVCikFSJhPk7CxHVh6w9puIJSj5ZiQdSkkBQ7g3hUMkZksGsq4LrMmAi4BG8U/H0FSkoSS3mGZJ5i2m/wC0AYpxCuZ5JZOXc8+vQQLJm5blRJ9T6gPrDLoqxYnj5/6E8zD1BRAL3ysC5t09IMohdQbQt3s7wRJkpKVZh5lAjyjLqScxOx090TyKdLqKVfpAJ3ISxPv+UJlBT7A8iEc0HGZ6mUTHi0JSHUQGjJ9QEe0QO33rFPxfiMTF5QfKIinFQPk543Gbj+gCixdCECNKrixvZipZzzjUmF/BG7ZWsaGdTji1FwWMEUvFM1LOX+EJRE9DKQqYgTFFCCoBSgMxA3IG5hygug/ji+KOqcI46Z8pZUlTAsCBqpnIflp74brXZwPfC/BcMFNKEtGZQcl1M5J3IB5MPSCJsxXKLktVR9D40FjxqJ7T1QSoiYWQrcAkhQ0LRJT1vhTRM8RCgAzAKBIP9JGvrA3ir3I7RBOXzCY62UX6L2jjKRLQxJJH6Q/ytAdTxhIXYLUO6FfteKfSrznKbglnGxPLp0iReH5CrN+WxjdgI4Md/wBCq3G1FxJK0u/nZjflm0PVn7ROirSuWgICQlJLpSBldmLMzF2JJBJiu1cxSkkuyE8t4QUWOTZClFB8qi5SQCAWYEci0C8mvYvPmx4WrL9JSB0htTJs7RXuFKkz0lZJLFg+xYH6xcqemtBReysGWbeKkIsRSp0sWuXIN+gHd4FppCgGTqHfmbNr8YZ11CszDlYJJcK/T7JPlI1sW7xrWSVJSogD2QSCHdL+bS4PaMoapcILw8goYEkpykvYh3156axPU0nJvdEuFUISXBc5Qk9QND3hiqRDESynUuCjYnWpkzEsCSGJ2DcusG0/GstEpS1+05AljW2j7Mx16GJuIMIQqUtajlKEkhQcns24JPxjnkvCsxC1rUU7JIABbmRqIRJzUuOgHDyJydNa/wDhajjw/wCbwkJmLBysACx/MotqYrmM0xKpU9DrWhSRNSkElszpLb7j1EGSqoO5LmPRVeYKdm0Zyflp0jGm+C7446ajxFVLXZinbMwb3QNX4uimOWeSk7eUkKHMEBjAqMTQOZfdonXiCZkvw1LSpH6VpH/6ENvgCeNvoHTxfSLOW6eRUm0E1mJplJc+nXk3SA5nBFPMAWkFALB0Fx3AL/SA63hxEhWQrKykC97O9me3+YTOc4K6PO8jJPDF2KMZrp0wHKC3SKqoLSbhQ7gx06jw9J5QUvAwRdm7PEG8u2jw1l17RxqMi6yOAQn2yonpaG9JwhLT+Qet/nHPyIroN+RFdHNkoJ2MTS6JZ0Qr3GOopwJIFkj0AjZeEuLBoH/IfpAf5L9IH4e4pJlNP8sxICbhgprBT8+cWOipc6PEUQXuwI+kVSrwpQhaJK0q8hIUbDLv06xTDym/yR6GHz5cJottSoD9oGEoqI8ij12F/nG1PRTHSFp8wAchrh9S+7/SHSadQzFPmyJDo3B1ccyRt0tFl2j3FOkD0soScqgkZhfMS4fsbPrttGlWnOOfM8yYlmCXmFwslnUwYD6CGUxMoJIzofkCCfcIJINTo5/xLUZZaZadVnQXcDQe+FJwOoZzLI9U/J4tCacCrUpwxlMhwxBCvPbbUe+DJshxCnC+WIn4yzScpsZ8HYb4VNLBDKdSlhwWJPQkaARcpMizxz6VPqJc4LkALlFKEzZSnsUhs6WvpuOV4vuEVgmyXuDcMbEMd4emqpAzg4qvS4AJzKKgdy3+oHkBeZls6QRmf2g4YtsbXgaqqvDUoKOUO7ncdH3jmlfxrPRiBnMQEsjwibGVqElrOXzPzPSMk0jpv41/DtlGNDDEIChHNf8A1UpUIBT4ilH8mW46Ekt7jGUP8YAuYlHgqGYsDY7O5vaOco/sQ6k6TGnHVd4Uvwxqsl/7U3+bRSF1WezmwGvL9oZ8T4p+LWJgBBSAG+P1hGmVzLdYCT5LoNxjqFFLC3rGqlqF9RygqVL2++pT+0FChcXIL7gMOmukagfkoHpZqVB2hRjeOolnIgBSt+Q78z0gyvwkKs9juOY7axTq1BTOWFtmzHQAAvcEAWEBOTS4JvJyygriM6DGZgmhaVEKGjM3u0i0YfPCy67k7nfvFWwtKfzDUBi+he7je0PaaYkaEWiJ2+zwc2SUu2WNNCjl2guXRDZRHr9IWSMQB1OkGIqQN47VEbsZKoU8xGCWnch4nNOnlGvhJhXx/wAFkIKBuIgmTk7EQSqUDAs+nEdq0aAVpCh7QeIuGMiZ5zkEqSyWOh1PrG1VTQnqZRScwsRcHrGwk4yUmVYZ6STLxiWHlZSqWTnDh0hzlIY21UxZTf0lo9qp2ZIKJcxKwMpmexprrdYe9xAvDWM+JlKjlLEXOp3bpDXG6xEtBK1JSOZLe7nHqJLtH0KydFbqZiZaVKJ6ki5uW9bx5NprW5u+nxgBeJpmTEoSFKSo3szgFwwO1r6Wh9+FOV3jk1LopxTUrdlfXKIWVsM5TlzcgFPpo/XpESqlY/N9+5oZVKQeXvhVVEgW3MdRVt6RDOWo3c+kZIxudLQZaFlIUVEsz6aZtbwQZfkD9oBXTXsCb67esZ0Bdo0kVyy4JJBAJck3533hRxdRsUTAPaBSo9QwAPIt8of4fTOHHvhqiRJEpaZz5VOVDKVP2bcNGNbIXkW8XBnMFygrQ3ix8IhQK05SQUkvyUAW7v8ASFmNYcZZzynMlVwSxKX0BPLRj9YI4V4g8JZQsZkzCBq2UkFOjXdx7oTFNS5PMxRePKrLfT03lbncwFVUuUjVun3eH1BKeIsVpNfhFFFyn9hcnKQGL/27EH7MFyZikozFWYuHOWzEtdL7cwYrVTihkzghTgKDhWlzq/La8WCgJUgIuSWBVZm3L7nW0Z/DrT6CKiiyJa2pNgwcl7chFE4uw1YX4oHlIAJGxFr9NI6ZPk5gwipcUYkmXTrSbLPkA76/CClG1TEzqUGmUGXXqEHSMfIhOY8iNxPJcUy0yuKwG19R9YmVxYDoQIqEY8ZqKeGJ3hWKjQNGv4+KIuumAae4xtIxJYB1G/eJ/ks8/Vl8/HAWtHn4oakiKInHyNTfrGsziTrG7Hav9FwqKoHRoUYtVpZhrCL/ALhI9mIpXizlWDDcnQffKNfQ2MWTpUqapISGyuCXOpNux7Q4lUI9pZUtXNZJbs+kTYdh4AYCw+fM9YMnShpvE8sjfCGfK+kB4XVolTwqY2ViH/STu2/L1i9ypqVIzJIIZ3SQQ0UGZSG5JDiw9X0tfufSMosRmSLIa+qVAs/MMbPFXj+QoLWRfg8hQWshFxnPKKpCkHKyXtbVaj7obGYVozkXS1xzcX9IR4lJmVU/zM5syRZKR8WF9YuOCUm2wt8GizG97/R6mLNttNdEc6lVMugFrBwWYHfr25NzjKj+UhiHSdxq7/m/fpFrRQBCQlIAHIRWuLz4ckn+tD9Q7n5QxqlYz5l/pEOEG45F4Z1tF5TbrCvB5qVmXlLh3tFvnUrpeCRjnzZxvFMfVkXIyJAJKczl2zvYbcoT0QeYkDdSf/IQ541w9EqoORQ8zqUn9Jf66tCSmmFKgpJYpIIPIguIkk3fJBkm9/t6O0YTL0B5wxnUYJYxzwfxIWwaQjS5KlXO5Aaw6RaOGeLRVJIUnKpLDV+oipTi+mU7xm/qxLx1h4Eh9wtLd7vFFlTJsv2FrT/aoiLlxVjf4mZ4Msfy5avMr9Sha3QX7wHLwoO2oBsenOIs+ZRnwQeRnqfAiRxXWIt4y/XKfmIXYlis2d/yqzkaEgP7wNIttTgKVBmftaKnidAqUpjodD97wMc+/Fi459uLAGjWNgIwog7ONY2aPCmPHjji6lblohrKnlGyDlD7mF1XNcxBFWzzoxtgVbPgWXOaMqNY2o6NU1aUIDlRYf56RYkki1JJDfB6RU5TJsB7SuX+YveG4UAkJAsPeTzPMxHg2EplIShN21PMnUmLPTywhMSTk5ul0Q5J2+AdFKEDrAuQFQJHR4aCVnIcWiKop8oIjHH9AWLq2UBtrCGpWAovyh3XzvI/33irVlXqeX+oHUOLAVVhlzc6btqNHB1HQxeuFK2XMyqQQQdQ9wptCNfXSOZ19QGO0aYNiy5S80ux+fQx6WCeip9Hq+PlcY0+jvZLgne8c+/iHU+RCHuVZm6AEfMwDi/H82ZLCJQMtwMynvponkOsVGoqlKLqJJ5kkn4w7JkjVIfkyqmkdK4BwQJlpmkuVjN2vYRbq2oCEFyAOugtqY4rgnFE6mUChRKd0KJKT6bHqIsdbx/LnoKVpWglJFmUCSCOkFGcaDhli0vVFT4ixFM+pXMSGSTbqAGzHqWeFyE3iJcS0vmLRLJ3ySTlbbGVLSPDvD6NSXyqUnMMqms41aAsPtY6xYaaU7bWiOc5J8EUssk+DSnw8JHlAttsfvnBkmm9Rz+h6xLIkW5tBdPIPbt96xK7fYpyIjSBvrCjF8JTNQUn/PcRZ0SDzjSdSA3YGCVoDY5FPwwoUUnUfbxEqRF64hwhxmAuPtoqSpDxbHJaKY5LFkxED5bwfUymgSnH8xP9yfmIcnaHxfBZaqZsI0kURDlUN8DpkECYq5POJsTkgjymJYSSdEV1wVAYcudNySw5PuA5k7CLzw3w0JKdXWdVbdh0iXhnBsibjzKuo/ID75xcqOmSALR0pObpdA5Mrf1RFQ0GQORE0xKl7MBBExGY2Fvu0arWwYRqikqQk8VOAGkKsTrgAX98e1VYEuOUVXEq8qLE82EZJ+kaiGuxKxB0hDU1QHWJquYVHKkOT/v7MbTKAS5Z3URc/QdIxUuyvFivkrU51qiWnklJvG0o+aGBkvD5Trgs6J5KgReIJ8oRDNBTEJqjApA2eTSNoiBALkP0j0R4qGI5MgTr3iSjm5FRqRcR6qXeNOfQz/6wARaLBheJBQcHtFOyRvS1pllxodRC5w26ESxp9HTqac4a19f2hnSzXiiYdxIg/mCSWsbRdcImAh+W0T6tOiSSa7D0ggvtEysqho8TyUWc6xoU5D/SfhBaAWK66nBBtYxz3FqTwpqk7G49Y6tOlAjSKHx5TsgLGoLHsY2MaYeN80UavmwbgvCs6clM5GTJma6wC6S5DbHvzhLNWSYtvAtc3iSTosBYH9SbH3pP/wBYdkbhC0XSuMeA6g/40xIv6xkZEL7IWWbDtfUfKLLJ9mMjIdjFG1L7PvgSdpGRkOfRoir9/vYxVMR1jIyErsOPYPhntL7D5mJMQ9mMjICX5HpY/wASqD2/WHaNBGRkPyeg30Q1OkL4yMgodC10exqqPIyDRyNDG6oyMjfZvoxcQTIyMjUZHsjMdY4e9hP9qflHsZC8naJ/J9Frk+yPveNp+h7RkZGvojIJXsjsIpvHX/t190/+QjIyA9oKH5I5sqGvDX/Ojuf/ABMZGQeX8GehPo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RUUExQUFRUVFxcXGBcUFxUXHBwYGBQXFBgXFxgYHCYeGBkjHRcXHy8gIycpLCwsFR4xNTAqNSYrLCkBCQoKDgwOGg8PGikkHyQsLCwsLCwsLCwsLCwsLCwsKSwsLCwsLCwsLCwsKSwsLCwsKSwsLCwsLCwsLCksLCkpLP/AABEIAOEA4AMBIgACEQEDEQH/xAAcAAACAgMBAQAAAAAAAAAAAAAEBQMGAAIHAQj/xAA+EAABAgQEBAMGBAYBAwUAAAABAhEAAwQhBRIxQQZRYXETIoEykaGxwfAUQlLRByNicuHxMxUWshc0kqLC/8QAGgEAAwEBAQEAAAAAAAAAAAAAAgMEAQAFBv/EACgRAAICAgICAgMAAgMBAAAAAAABAhEDEiExBEETIjJRYRSBI6GxBf/aAAwDAQACEQMRAD8A4qEwyoKPMQOZiGnp3MPMCIE4PE+SVJ0LyS4LZhlAEJAAg2bKES0aXiWdKjx27dskQvMsQJUyoMnqHrAU+pGVydIKKb6CK1j6QlMAcNYz4Uxj7JjXHcRExTJ0EKpYj1MeO4VIrhjuFM7HSTQtIKbiCfDtHOeHeKTJUEqumOkUU9MxIUC7xJPC4sknBwYPMpt4BqqV4eqlvAk+Q0L1MTKPj2FZkuBcRUCiOr1dE4jnuN0eSaRFvjTb+rLMMvQsSWjdU20NcJ4ZqKkkSZSlsMxNgGLgHMphcgt2izU3AK5SHqJRQTo5SfflJb1iycXGO1FM1qrooSUR54cWvEuGwPZtFdqqUo1hUcil0BGSl0MeH8RMmYDsdY6XLmhaAoaGOQ08/YxdOHMZyoKVG20S54U9ifLBtljqq5KAXMUutP4iYYJr6gzV20iTDKNlQm65J39Sn4jRmSuLfwlxQCBLmG+xiv8AFk0Ga3KEkuYUlxqIqcPkgr7Kdd48nbXeJslopHCnFoLS5h7ExfJSgoBjaJHip0yOUXFkQlxMlESqRGmVo1Qow4vQB4fYNTecWcxJLw1MsMIPwKpSiYyrPDJ5Nug5TvotUmUwEYtMFHKzuGip8RcZIlOmX5lRP8TBinJ8BOLrSkOSBFGxXECtwNIAxDG5k1TqV6RtSTwqxivHh0VsqjBx5YDlLx6BDKfSQCZd4rg7KYNM2lS3MWLBscXIIuSnlCeipiTFjwbA/HmeGhirKVHMWAAa/wAR746cdnrR047Oi5YTxDKnCxY8oYTg8J8J/h6hEwmZMUQUsnw/IyzoSSbjo0WCh4ZWlSgZqlIDNYP6n/EZLw5+jJ//AD5rlCidFQm4IauuTJByguVK5JTdRHM7DqY6fMpf5SpLE6kFtxd+726iKRKw+rp6k1CJSZgylJSFjNlLEsOdoLH47hNMdi8SUJpsuFFUmlQmXLljwkgJQ7khtHO53eGVHUCY5L5iNFXEbU0rOgEhnALHUPdj1jypTkSw1JYW+fSPRo9dqMuEimcSUPgzAjUKGZJ6OQe7ERUcWowoaXjoWJYIJ6QQQgyioC5VZSbhif1XgD/s9wHm8nJT+x1jzZ+LJT2gefm8Jxf/ABo5JMpylUMEp8oaOqDgqmMpQUhKrHzKcKzNYgi4Hb3RUJHAtUJalFAZJLMoXALOBuDtDZ4ZUq5FZfHmkitprlS4mkcYKS7pEQYtKKSUkEEWINoUIpyosA8TfHFq2iX401bNauqMxZUd4iEWTDeDlruq0C8QYD+HIZQLxyyRb1QO8bpChCiC4i58NcWqSyFlxFMComlqbSNnFSOnGzttHiKVAEF4nmTAY5VhWNrRvD+VxISNYmknHskcKF9TjMtO7xX67HXPltCZSiY9SmHxxRRTHFFDafxNPWkIKyw5QuUomNkSYk8KDSS6DVLo0TIj0IaNxMjDGhImk1h3hvhHD86qJ8GUpbalIsH0cm0KsOps81CLDMpKXOgzEC/S8fRHDvCgpZJSlWZyFGwGgy++HY8afI/HjTYrpMDlyKdKlyABKluUlKVEEJch2u53is/w5adU1c4pSlSsrJTZgpRUQlI28qb/ALx0pCgohJ5uYmp8NlS5ilIQhBUxVlSA+zltTFb7sudKgFFEAUPzv6B4Zfgg3XS+/L1iCrQCbRGmuslF8xswB+e0dd9BfaS4AJwKZhG7HUaQJNpPzC8NsXXmlkhsyQQrmzawhl1KsoGnblygrsohclYcakWGhDqKezf5MK63HVqUWSQMygdwGLMW3YQZLpD7QLHaAp9GcymfzG4FvvpAyv0UY1CxbPRmUUgZlb5bsevKHaZJSm+rAGGNLhoSm7D3M3UwHWTWvo2h9YJKjnk3+qPZVCVdOQ5RMqTllZSpxsOu47R5Iq1pl5lMTc8tyQPc0Q0M3Mc3R26vGInp8sQ4hwfJqSTMlqC29pCiCWDBwbfCKnWYCmhusFj7KiNeneOnzJ4ZRdnsPSKd/FOen8CgKV5jMBQmzlgcxbkAflCc2NTjRJ5OFTjfRQsQ4uWbS7DnCCpq1zC6yT3jUJj0oiKOOMOkeZpGPRC0epVG2WNSIIwLk1DQfT1nWErx6FGBasBws1CYlQmNUiJZabxrObJkJiUS7QfSUNnjeZJaFuQnfkV/hY3EqJ1iCESM0oMPN4jdS6bB4JFOOLnZBQyFFacgJIIICQ5sX0HaPoHDisgKzqKSxD8jeK7wfhyaanCQEhZ9o2cqOrHkNIf+OpIDizhIYaE/TrtHoQhqj1cOFxjyHUUwzJk0skBJCUEakged+jlh2MFlTnzAhuULcMACVhROZClkgByQ+dwBq4IMMZlYgJJU4ZQSLPmcAuANReNs2a+1IGnklYIDeYO+mVydW6wJVnKu5a5ZixPP0hlVEJBJa2jnUxXagFSyol46Kpj8S2MnzVuS9iGIvpE9LThnP3+0a08sXc6x4ioU+UDzDfZhv2g2Nlzwidcxm9flA0+Wohw3eB6uco3HPo2+79R7oKlLUt2KRluQTrZnEKjO3QWuqsDppS1h9QCWd+2nd4O/6eqylEMDvBOHSglAH3zMSVlQAgk6DX5ACHAym26RDU0Klyj4a0AFwSXPQxDT0CksLMAxIO8BfjiQPgnQP23idEshKlizW9Gv3jDtHFVYWqWkHR44t/EGeqZWL1yp8iNdBq3ckx1aZUrNhdxu30gabS5gklIzJukjYszpOo1gJVL6gTwOUas5FT8KVJy/yVgK0cfP9PrGmJYDMkh1psSUhQ0zC5He8dgMoAB1DqN4rHGcpMyTMU5SJQCgBoT7NxzbfaEyxr0S5fEioNrs5mtDawMbxLMmFUSyKeJjyugYIjCIOVIgGoN45Ap2z0CJ5KLxGIbYXSgl4CctVYEmMsNlnLePKuVBrgCIFqeJYzbYj2AinixUPDM1EtExYAQtaWYgqSoXSVJ2BuIhwWh8WaBsPMewIt66RfZUsatu/wBY9LFjtWz2PBwbfdhOGJCkgFBDaqfft96w8nYerwTlIBYFL+YhiC99Sz2iHCQiYouQDrlbbmOcPZa0jVQsYr6VF2XI4ukKE4aqUrxZfmOxF0lDDylL2vcEHciN11qCjOuWAXB8i2KVdrXF4Z5U3yqKdSwIb3HSKrNmmYolR1MclZmNfJ2ETMR8RYCg4uAogO/VrRBUIyltX0sR/qPfBYvEWIYgUpBUHCTcgP5X2Hx9I3opVL8Q2VJCgze6JVSWtHtHNB0jfEkPLOzsD2cA3HSNYpt7UASjLEzwwQVJuocgdOkSypaCWFzmIZiPMLkX6Qsq6hCKkHOylhKfKHLpKSkHoQ4frDSTMSZ6VBTkWb+lQUAoc9IUmNkqX+hhLotz7ojr5AUMsFz1HYFtz8YSYtjEtKFDOAdLXI7dWhlk8NpMVJT5yeRIHYFnguZPCkpSNi5PXpAlIrxEuAw0vBstAFoxsrmwVSdtoM/D5kJIH5gDdjbRgNbfONKhAAvG9MpQ9lnO5HyjQHLiwevkFIcsA+uu3P1iq8cYoiRRKlgAzJ/lvrl/Mr5Ad46K38v+YxJ2YG3pHL+JeB58+omTEFCkuMiMxCsraDMGt33gZ3XAjJOUoUkc3QizxnjGLlK4InB8yP8A4kKPwiaTwgk6iPNyzWP8jxcjcHUkU1S2TeFsxTmL/X8Ipa0VevwEogMeaMhSmrFSlQXSYiURD+DV+k+6PfwK/wBCvcYa6fDC+rHEvFn1gqVUA7whl0S/0q9xhhSUMxSglKVFR0AEK+JPoD403wWrAsfTThQUjMFfmBDi2l9RvtF1kT3AbQhx9IT8N8NJlIBmJSqYfaJu39I2tz3h2tKkizEDaPRxQlGNNnveJjlCGsmbqqCMpSWWnmWzDoecOZOLOAz3Nwdv3EV2ZUZgRl9f2eGiZKFAZAW5nX3bQ2LLJxTXIbW14yl1J5Nv8ecLaarCiwjZVOCS8QFF/KW6j6QR0YxSpBtTOKN7xLJaYlwW+kAzkrULh+pb7aNKdBluzhJ1/cwtNpnaqv6NKCYELLqASEg3IDEkghvdBq8QQs5QoPyBv7oS06S5Kr/6gLG0ErzBwUtkO1g+veOnPRWLlBN2xpV4QosUlyCSNPzAhV+d/gIb4bhuVruwYaC1tvSFWF42FShpmu6eo19P3EM6PGAtm8pbfQxqp8oDJ8jVDpNO8U/jdFPKCQpKfEWtLMBmZ2UqzOAOcXChrM4I5RzjiiZlxLMrzewEgB7KDfC5gXfRP46bnTGNPJEtWW2UXSwa2nPWNEz3UVOdWA/xuPvaNJ6XV3tBdNJA0EbJWy50uSKahSmdm5CJ5c9hG2f+ZkII8uZ9tcrd4l8NIgkKb/ZF4syZYWHP71jJ8vwxZ8xGp+kbKmtpAOIYiycr689W+/rG9HKwCUtQWb5SPn6QOsEG9u8T4arzPsOcSVqwS1i+wvEufAs3sl8vxfnap9CyfMDRV8bysY14mxo084y2YMCxL6v7tNIrNbjpXHlLxpxnyeJLFKL1Z1VOHS9gPdG/4Ech8IP/AA8aGiJ0gdGefYGMLH6R7oLQWQlAQgZX6OSXct7vSPfwyhvHksrf2c0UYH8ckV+Lm+LIpG5CuQ9Hj0vDCfSnw8yQHAJYkEu3SFsmpzJSWLkB7FnIBYHc3+Ij1r9H1sHatHqJV7wXIe7ED1eAZhmBeWxZV8rFx/iNkqKcwbcX+camNXI2RLSfaJMSpyCwaFkoKJYRJIkH8QkqYAJWixYOkpXmU+5BLdBGt0Lkv6NFU7jWAJyXcAg7H7EElMsgkLKs/I+UAAgZsoc76vCqcgk2sOQt3P8AuBbBxqwiXLJISGOzjoLwu4olzBLSxsCXbns8OMGpz4if0hJDdyLxriVQQooZ+dtXDxzjtGglK5alf4flqYrUnIqYGIPIHXsYeKQQxFj0iGWhnJguSvNaOglBUgm66Ba3iubTS8yUpW6vMVEhrHlrpFZwfimbV1edYCAXQ0sEApAKipRJJUQdOTnnFgxSkSpCkq9lQIPP06iIMIwyXKSBLQzgOouSd2fYE3tHNScuOgdVeyJTNCSQp37FonkVhUQENYhydG5Dr6R5W4eoHN+rUdrftGki1iW/uYfE/fWMaYXDQbME3xUKOVKVOhgc2xUW0Z8vwMZUhSSAWdT5RzYOb/SNJC5kxSco8qHU72ugpGumpPZoa4dTLWiWqYQogOGDauMx527axqESevdFfrKmYjSWe+3o28KZudanUST927ReaikynN6QsxSUlkW8ylajVmgnGxkJp9C6iw5StfKIY+DLkpJa4GpuYVVNdkmZEKCrP5btzBhbjtcuZKUhKmUoM42B1+DwLkoq2KzS0i5SfBy3iPFTVVMyabBR8o5JFkj3fOAEyHi90fBCN3MME8MSU/ljzZZrdnzs/JTdlkpsVSreD0VAjmeAJUEe0Yfy62Yj+oQhZknTIXjaLimaI8WXityMeG8HScTCt4epJmLgaoBex79W5wBJwwleR1AAKdtANc/qGvs0FSJzgk6CNqTFssxyFZWa3flvF8F9VZ9X4LmsSbd2bfh1IDImS1asBq5GzO4f5xIhKlM6SjoQXfuwAEMl16EoeWEgc0gD5QPS1Piq5NfnDEipSk1dEuH0obTcn6RNiGFeKlksFi6VdRsW2IJHrDGip3T0iaoWEiNfPBLLI9uCufhC2Uy1JazFTgc8hFgOuvSJJOG5RckgdNejvpBP4gZm1PLl3j0VSVJ9tLElLuGcFiH5hjGpDd5dC+ZWlHs2JHSF8/EFP5rudTGk6qOZRJDOQgakgFnPf5RGglW0c2VqKSskrZ5KWA1+A5941oKogvqDGi5S3YNfnHiJTWSoEO19XGo++cKrk7jWg2fOKj7PxBgulUlAHKBaenJGpjWolpGpJ9YahfHQynYkjTV/f7ojUWZQDp3BHPfvAVJUp0SkfX/MGTpzJzkEBI8x2HWOAyR1J5aEEWYg7XY+mkMaaqI7cv2jnVHxEsVCikFSJhPk7CxHVh6w9puIJSj5ZiQdSkkBQ7g3hUMkZksGsq4LrMmAi4BG8U/H0FSkoSS3mGZJ5i2m/wC0AYpxCuZ5JZOXc8+vQQLJm5blRJ9T6gPrDLoqxYnj5/6E8zD1BRAL3ysC5t09IMohdQbQt3s7wRJkpKVZh5lAjyjLqScxOx090TyKdLqKVfpAJ3ISxPv+UJlBT7A8iEc0HGZ6mUTHi0JSHUQGjJ9QEe0QO33rFPxfiMTF5QfKIinFQPk543Gbj+gCixdCECNKrixvZipZzzjUmF/BG7ZWsaGdTji1FwWMEUvFM1LOX+EJRE9DKQqYgTFFCCoBSgMxA3IG5hygug/ji+KOqcI46Z8pZUlTAsCBqpnIflp74brXZwPfC/BcMFNKEtGZQcl1M5J3IB5MPSCJsxXKLktVR9D40FjxqJ7T1QSoiYWQrcAkhQ0LRJT1vhTRM8RCgAzAKBIP9JGvrA3ir3I7RBOXzCY62UX6L2jjKRLQxJJH6Q/ytAdTxhIXYLUO6FfteKfSrznKbglnGxPLp0iReH5CrN+WxjdgI4Md/wBCq3G1FxJK0u/nZjflm0PVn7ROirSuWgICQlJLpSBldmLMzF2JJBJiu1cxSkkuyE8t4QUWOTZClFB8qi5SQCAWYEci0C8mvYvPmx4WrL9JSB0htTJs7RXuFKkz0lZJLFg+xYH6xcqemtBReysGWbeKkIsRSp0sWuXIN+gHd4FppCgGTqHfmbNr8YZ11CszDlYJJcK/T7JPlI1sW7xrWSVJSogD2QSCHdL+bS4PaMoapcILw8goYEkpykvYh3156axPU0nJvdEuFUISXBc5Qk9QND3hiqRDESynUuCjYnWpkzEsCSGJ2DcusG0/GstEpS1+05AljW2j7Mx16GJuIMIQqUtajlKEkhQcns24JPxjnkvCsxC1rUU7JIABbmRqIRJzUuOgHDyJydNa/wDhajjw/wCbwkJmLBysACx/MotqYrmM0xKpU9DrWhSRNSkElszpLb7j1EGSqoO5LmPRVeYKdm0Zyflp0jGm+C7446ajxFVLXZinbMwb3QNX4uimOWeSk7eUkKHMEBjAqMTQOZfdonXiCZkvw1LSpH6VpH/6ENvgCeNvoHTxfSLOW6eRUm0E1mJplJc+nXk3SA5nBFPMAWkFALB0Fx3AL/SA63hxEhWQrKykC97O9me3+YTOc4K6PO8jJPDF2KMZrp0wHKC3SKqoLSbhQ7gx06jw9J5QUvAwRdm7PEG8u2jw1l17RxqMi6yOAQn2yonpaG9JwhLT+Qet/nHPyIroN+RFdHNkoJ2MTS6JZ0Qr3GOopwJIFkj0AjZeEuLBoH/IfpAf5L9IH4e4pJlNP8sxICbhgprBT8+cWOipc6PEUQXuwI+kVSrwpQhaJK0q8hIUbDLv06xTDym/yR6GHz5cJottSoD9oGEoqI8ij12F/nG1PRTHSFp8wAchrh9S+7/SHSadQzFPmyJDo3B1ccyRt0tFl2j3FOkD0soScqgkZhfMS4fsbPrttGlWnOOfM8yYlmCXmFwslnUwYD6CGUxMoJIzofkCCfcIJINTo5/xLUZZaZadVnQXcDQe+FJwOoZzLI9U/J4tCacCrUpwxlMhwxBCvPbbUe+DJshxCnC+WIn4yzScpsZ8HYb4VNLBDKdSlhwWJPQkaARcpMizxz6VPqJc4LkALlFKEzZSnsUhs6WvpuOV4vuEVgmyXuDcMbEMd4emqpAzg4qvS4AJzKKgdy3+oHkBeZls6QRmf2g4YtsbXgaqqvDUoKOUO7ncdH3jmlfxrPRiBnMQEsjwibGVqElrOXzPzPSMk0jpv41/DtlGNDDEIChHNf8A1UpUIBT4ilH8mW46Ekt7jGUP8YAuYlHgqGYsDY7O5vaOco/sQ6k6TGnHVd4Uvwxqsl/7U3+bRSF1WezmwGvL9oZ8T4p+LWJgBBSAG+P1hGmVzLdYCT5LoNxjqFFLC3rGqlqF9RygqVL2++pT+0FChcXIL7gMOmukagfkoHpZqVB2hRjeOolnIgBSt+Q78z0gyvwkKs9juOY7axTq1BTOWFtmzHQAAvcEAWEBOTS4JvJyygriM6DGZgmhaVEKGjM3u0i0YfPCy67k7nfvFWwtKfzDUBi+he7je0PaaYkaEWiJ2+zwc2SUu2WNNCjl2guXRDZRHr9IWSMQB1OkGIqQN47VEbsZKoU8xGCWnch4nNOnlGvhJhXx/wAFkIKBuIgmTk7EQSqUDAs+nEdq0aAVpCh7QeIuGMiZ5zkEqSyWOh1PrG1VTQnqZRScwsRcHrGwk4yUmVYZ6STLxiWHlZSqWTnDh0hzlIY21UxZTf0lo9qp2ZIKJcxKwMpmexprrdYe9xAvDWM+JlKjlLEXOp3bpDXG6xEtBK1JSOZLe7nHqJLtH0KydFbqZiZaVKJ6ki5uW9bx5NprW5u+nxgBeJpmTEoSFKSo3szgFwwO1r6Wh9+FOV3jk1LopxTUrdlfXKIWVsM5TlzcgFPpo/XpESqlY/N9+5oZVKQeXvhVVEgW3MdRVt6RDOWo3c+kZIxudLQZaFlIUVEsz6aZtbwQZfkD9oBXTXsCb67esZ0Bdo0kVyy4JJBAJck3533hRxdRsUTAPaBSo9QwAPIt8of4fTOHHvhqiRJEpaZz5VOVDKVP2bcNGNbIXkW8XBnMFygrQ3ix8IhQK05SQUkvyUAW7v8ASFmNYcZZzynMlVwSxKX0BPLRj9YI4V4g8JZQsZkzCBq2UkFOjXdx7oTFNS5PMxRePKrLfT03lbncwFVUuUjVun3eH1BKeIsVpNfhFFFyn9hcnKQGL/27EH7MFyZikozFWYuHOWzEtdL7cwYrVTihkzghTgKDhWlzq/La8WCgJUgIuSWBVZm3L7nW0Z/DrT6CKiiyJa2pNgwcl7chFE4uw1YX4oHlIAJGxFr9NI6ZPk5gwipcUYkmXTrSbLPkA76/CClG1TEzqUGmUGXXqEHSMfIhOY8iNxPJcUy0yuKwG19R9YmVxYDoQIqEY8ZqKeGJ3hWKjQNGv4+KIuumAae4xtIxJYB1G/eJ/ks8/Vl8/HAWtHn4oakiKInHyNTfrGsziTrG7Hav9FwqKoHRoUYtVpZhrCL/ALhI9mIpXizlWDDcnQffKNfQ2MWTpUqapISGyuCXOpNux7Q4lUI9pZUtXNZJbs+kTYdh4AYCw+fM9YMnShpvE8sjfCGfK+kB4XVolTwqY2ViH/STu2/L1i9ypqVIzJIIZ3SQQ0UGZSG5JDiw9X0tfufSMosRmSLIa+qVAs/MMbPFXj+QoLWRfg8hQWshFxnPKKpCkHKyXtbVaj7obGYVozkXS1xzcX9IR4lJmVU/zM5syRZKR8WF9YuOCUm2wt8GizG97/R6mLNttNdEc6lVMugFrBwWYHfr25NzjKj+UhiHSdxq7/m/fpFrRQBCQlIAHIRWuLz4ckn+tD9Q7n5QxqlYz5l/pEOEG45F4Z1tF5TbrCvB5qVmXlLh3tFvnUrpeCRjnzZxvFMfVkXIyJAJKczl2zvYbcoT0QeYkDdSf/IQ541w9EqoORQ8zqUn9Jf66tCSmmFKgpJYpIIPIguIkk3fJBkm9/t6O0YTL0B5wxnUYJYxzwfxIWwaQjS5KlXO5Aaw6RaOGeLRVJIUnKpLDV+oipTi+mU7xm/qxLx1h4Eh9wtLd7vFFlTJsv2FrT/aoiLlxVjf4mZ4Msfy5avMr9Sha3QX7wHLwoO2oBsenOIs+ZRnwQeRnqfAiRxXWIt4y/XKfmIXYlis2d/yqzkaEgP7wNIttTgKVBmftaKnidAqUpjodD97wMc+/Fi459uLAGjWNgIwog7ONY2aPCmPHjji6lblohrKnlGyDlD7mF1XNcxBFWzzoxtgVbPgWXOaMqNY2o6NU1aUIDlRYf56RYkki1JJDfB6RU5TJsB7SuX+YveG4UAkJAsPeTzPMxHg2EplIShN21PMnUmLPTywhMSTk5ul0Q5J2+AdFKEDrAuQFQJHR4aCVnIcWiKop8oIjHH9AWLq2UBtrCGpWAovyh3XzvI/33irVlXqeX+oHUOLAVVhlzc6btqNHB1HQxeuFK2XMyqQQQdQ9wptCNfXSOZ19QGO0aYNiy5S80ux+fQx6WCeip9Hq+PlcY0+jvZLgne8c+/iHU+RCHuVZm6AEfMwDi/H82ZLCJQMtwMynvponkOsVGoqlKLqJJ5kkn4w7JkjVIfkyqmkdK4BwQJlpmkuVjN2vYRbq2oCEFyAOugtqY4rgnFE6mUChRKd0KJKT6bHqIsdbx/LnoKVpWglJFmUCSCOkFGcaDhli0vVFT4ixFM+pXMSGSTbqAGzHqWeFyE3iJcS0vmLRLJ3ySTlbbGVLSPDvD6NSXyqUnMMqms41aAsPtY6xYaaU7bWiOc5J8EUssk+DSnw8JHlAttsfvnBkmm9Rz+h6xLIkW5tBdPIPbt96xK7fYpyIjSBvrCjF8JTNQUn/PcRZ0SDzjSdSA3YGCVoDY5FPwwoUUnUfbxEqRF64hwhxmAuPtoqSpDxbHJaKY5LFkxED5bwfUymgSnH8xP9yfmIcnaHxfBZaqZsI0kURDlUN8DpkECYq5POJsTkgjymJYSSdEV1wVAYcudNySw5PuA5k7CLzw3w0JKdXWdVbdh0iXhnBsibjzKuo/ID75xcqOmSALR0pObpdA5Mrf1RFQ0GQORE0xKl7MBBExGY2Fvu0arWwYRqikqQk8VOAGkKsTrgAX98e1VYEuOUVXEq8qLE82EZJ+kaiGuxKxB0hDU1QHWJquYVHKkOT/v7MbTKAS5Z3URc/QdIxUuyvFivkrU51qiWnklJvG0o+aGBkvD5Trgs6J5KgReIJ8oRDNBTEJqjApA2eTSNoiBALkP0j0R4qGI5MgTr3iSjm5FRqRcR6qXeNOfQz/6wARaLBheJBQcHtFOyRvS1pllxodRC5w26ESxp9HTqac4a19f2hnSzXiiYdxIg/mCSWsbRdcImAh+W0T6tOiSSa7D0ggvtEysqho8TyUWc6xoU5D/SfhBaAWK66nBBtYxz3FqTwpqk7G49Y6tOlAjSKHx5TsgLGoLHsY2MaYeN80UavmwbgvCs6clM5GTJma6wC6S5DbHvzhLNWSYtvAtc3iSTosBYH9SbH3pP/wBYdkbhC0XSuMeA6g/40xIv6xkZEL7IWWbDtfUfKLLJ9mMjIdjFG1L7PvgSdpGRkOfRoir9/vYxVMR1jIyErsOPYPhntL7D5mJMQ9mMjICX5HpY/wASqD2/WHaNBGRkPyeg30Q1OkL4yMgodC10exqqPIyDRyNDG6oyMjfZvoxcQTIyMjUZHsjMdY4e9hP9qflHsZC8naJ/J9Frk+yPveNp+h7RkZGvojIJXsjsIpvHX/t190/+QjIyA9oKH5I5sqGvDX/Ojuf/ABMZGQeX8GehPo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RUUExQUFRUVFxcXGBcUFxUXHBwYGBQXFBgXFxgYHCYeGBkjHRcXHy8gIycpLCwsFR4xNTAqNSYrLCkBCQoKDgwOGg8PGikkHyQsLCwsLCwsLCwsLCwsLCwsKSwsLCwsLCwsLCwsKSwsLCwsKSwsLCwsLCwsLCksLCkpLP/AABEIAOEA4AMBIgACEQEDEQH/xAAcAAACAgMBAQAAAAAAAAAAAAAEBQMGAAIHAQj/xAA+EAABAgQEBAMGBAYBAwUAAAABAhEAAwQhBRIxQQZRYXETIoEykaGxwfAUQlLRByNicuHxMxUWshc0kqLC/8QAGgEAAwEBAQEAAAAAAAAAAAAAAgMEAQAFBv/EACgRAAICAgICAgMAAgMBAAAAAAABAhEDEiExBEETIjJRYRSBI6GxBf/aAAwDAQACEQMRAD8A4qEwyoKPMQOZiGnp3MPMCIE4PE+SVJ0LyS4LZhlAEJAAg2bKES0aXiWdKjx27dskQvMsQJUyoMnqHrAU+pGVydIKKb6CK1j6QlMAcNYz4Uxj7JjXHcRExTJ0EKpYj1MeO4VIrhjuFM7HSTQtIKbiCfDtHOeHeKTJUEqumOkUU9MxIUC7xJPC4sknBwYPMpt4BqqV4eqlvAk+Q0L1MTKPj2FZkuBcRUCiOr1dE4jnuN0eSaRFvjTb+rLMMvQsSWjdU20NcJ4ZqKkkSZSlsMxNgGLgHMphcgt2izU3AK5SHqJRQTo5SfflJb1iycXGO1FM1qrooSUR54cWvEuGwPZtFdqqUo1hUcil0BGSl0MeH8RMmYDsdY6XLmhaAoaGOQ08/YxdOHMZyoKVG20S54U9ifLBtljqq5KAXMUutP4iYYJr6gzV20iTDKNlQm65J39Sn4jRmSuLfwlxQCBLmG+xiv8AFk0Ga3KEkuYUlxqIqcPkgr7Kdd48nbXeJslopHCnFoLS5h7ExfJSgoBjaJHip0yOUXFkQlxMlESqRGmVo1Qow4vQB4fYNTecWcxJLw1MsMIPwKpSiYyrPDJ5Nug5TvotUmUwEYtMFHKzuGip8RcZIlOmX5lRP8TBinJ8BOLrSkOSBFGxXECtwNIAxDG5k1TqV6RtSTwqxivHh0VsqjBx5YDlLx6BDKfSQCZd4rg7KYNM2lS3MWLBscXIIuSnlCeipiTFjwbA/HmeGhirKVHMWAAa/wAR746cdnrR047Oi5YTxDKnCxY8oYTg8J8J/h6hEwmZMUQUsnw/IyzoSSbjo0WCh4ZWlSgZqlIDNYP6n/EZLw5+jJ//AD5rlCidFQm4IauuTJByguVK5JTdRHM7DqY6fMpf5SpLE6kFtxd+726iKRKw+rp6k1CJSZgylJSFjNlLEsOdoLH47hNMdi8SUJpsuFFUmlQmXLljwkgJQ7khtHO53eGVHUCY5L5iNFXEbU0rOgEhnALHUPdj1jypTkSw1JYW+fSPRo9dqMuEimcSUPgzAjUKGZJ6OQe7ERUcWowoaXjoWJYIJ6QQQgyioC5VZSbhif1XgD/s9wHm8nJT+x1jzZ+LJT2gefm8Jxf/ABo5JMpylUMEp8oaOqDgqmMpQUhKrHzKcKzNYgi4Hb3RUJHAtUJalFAZJLMoXALOBuDtDZ4ZUq5FZfHmkitprlS4mkcYKS7pEQYtKKSUkEEWINoUIpyosA8TfHFq2iX401bNauqMxZUd4iEWTDeDlruq0C8QYD+HIZQLxyyRb1QO8bpChCiC4i58NcWqSyFlxFMComlqbSNnFSOnGzttHiKVAEF4nmTAY5VhWNrRvD+VxISNYmknHskcKF9TjMtO7xX67HXPltCZSiY9SmHxxRRTHFFDafxNPWkIKyw5QuUomNkSYk8KDSS6DVLo0TIj0IaNxMjDGhImk1h3hvhHD86qJ8GUpbalIsH0cm0KsOps81CLDMpKXOgzEC/S8fRHDvCgpZJSlWZyFGwGgy++HY8afI/HjTYrpMDlyKdKlyABKluUlKVEEJch2u53is/w5adU1c4pSlSsrJTZgpRUQlI28qb/ALx0pCgohJ5uYmp8NlS5ilIQhBUxVlSA+zltTFb7sudKgFFEAUPzv6B4Zfgg3XS+/L1iCrQCbRGmuslF8xswB+e0dd9BfaS4AJwKZhG7HUaQJNpPzC8NsXXmlkhsyQQrmzawhl1KsoGnblygrsohclYcakWGhDqKezf5MK63HVqUWSQMygdwGLMW3YQZLpD7QLHaAp9GcymfzG4FvvpAyv0UY1CxbPRmUUgZlb5bsevKHaZJSm+rAGGNLhoSm7D3M3UwHWTWvo2h9YJKjnk3+qPZVCVdOQ5RMqTllZSpxsOu47R5Iq1pl5lMTc8tyQPc0Q0M3Mc3R26vGInp8sQ4hwfJqSTMlqC29pCiCWDBwbfCKnWYCmhusFj7KiNeneOnzJ4ZRdnsPSKd/FOen8CgKV5jMBQmzlgcxbkAflCc2NTjRJ5OFTjfRQsQ4uWbS7DnCCpq1zC6yT3jUJj0oiKOOMOkeZpGPRC0epVG2WNSIIwLk1DQfT1nWErx6FGBasBws1CYlQmNUiJZabxrObJkJiUS7QfSUNnjeZJaFuQnfkV/hY3EqJ1iCESM0oMPN4jdS6bB4JFOOLnZBQyFFacgJIIICQ5sX0HaPoHDisgKzqKSxD8jeK7wfhyaanCQEhZ9o2cqOrHkNIf+OpIDizhIYaE/TrtHoQhqj1cOFxjyHUUwzJk0skBJCUEakged+jlh2MFlTnzAhuULcMACVhROZClkgByQ+dwBq4IMMZlYgJJU4ZQSLPmcAuANReNs2a+1IGnklYIDeYO+mVydW6wJVnKu5a5ZixPP0hlVEJBJa2jnUxXagFSyol46Kpj8S2MnzVuS9iGIvpE9LThnP3+0a08sXc6x4ioU+UDzDfZhv2g2Nlzwidcxm9flA0+Wohw3eB6uco3HPo2+79R7oKlLUt2KRluQTrZnEKjO3QWuqsDppS1h9QCWd+2nd4O/6eqylEMDvBOHSglAH3zMSVlQAgk6DX5ACHAym26RDU0Klyj4a0AFwSXPQxDT0CksLMAxIO8BfjiQPgnQP23idEshKlizW9Gv3jDtHFVYWqWkHR44t/EGeqZWL1yp8iNdBq3ckx1aZUrNhdxu30gabS5gklIzJukjYszpOo1gJVL6gTwOUas5FT8KVJy/yVgK0cfP9PrGmJYDMkh1psSUhQ0zC5He8dgMoAB1DqN4rHGcpMyTMU5SJQCgBoT7NxzbfaEyxr0S5fEioNrs5mtDawMbxLMmFUSyKeJjyugYIjCIOVIgGoN45Ap2z0CJ5KLxGIbYXSgl4CctVYEmMsNlnLePKuVBrgCIFqeJYzbYj2AinixUPDM1EtExYAQtaWYgqSoXSVJ2BuIhwWh8WaBsPMewIt66RfZUsatu/wBY9LFjtWz2PBwbfdhOGJCkgFBDaqfft96w8nYerwTlIBYFL+YhiC99Sz2iHCQiYouQDrlbbmOcPZa0jVQsYr6VF2XI4ukKE4aqUrxZfmOxF0lDDylL2vcEHciN11qCjOuWAXB8i2KVdrXF4Z5U3yqKdSwIb3HSKrNmmYolR1MclZmNfJ2ETMR8RYCg4uAogO/VrRBUIyltX0sR/qPfBYvEWIYgUpBUHCTcgP5X2Hx9I3opVL8Q2VJCgze6JVSWtHtHNB0jfEkPLOzsD2cA3HSNYpt7UASjLEzwwQVJuocgdOkSypaCWFzmIZiPMLkX6Qsq6hCKkHOylhKfKHLpKSkHoQ4frDSTMSZ6VBTkWb+lQUAoc9IUmNkqX+hhLotz7ojr5AUMsFz1HYFtz8YSYtjEtKFDOAdLXI7dWhlk8NpMVJT5yeRIHYFnguZPCkpSNi5PXpAlIrxEuAw0vBstAFoxsrmwVSdtoM/D5kJIH5gDdjbRgNbfONKhAAvG9MpQ9lnO5HyjQHLiwevkFIcsA+uu3P1iq8cYoiRRKlgAzJ/lvrl/Mr5Ad46K38v+YxJ2YG3pHL+JeB58+omTEFCkuMiMxCsraDMGt33gZ3XAjJOUoUkc3QizxnjGLlK4InB8yP8A4kKPwiaTwgk6iPNyzWP8jxcjcHUkU1S2TeFsxTmL/X8Ipa0VevwEogMeaMhSmrFSlQXSYiURD+DV+k+6PfwK/wBCvcYa6fDC+rHEvFn1gqVUA7whl0S/0q9xhhSUMxSglKVFR0AEK+JPoD403wWrAsfTThQUjMFfmBDi2l9RvtF1kT3AbQhx9IT8N8NJlIBmJSqYfaJu39I2tz3h2tKkizEDaPRxQlGNNnveJjlCGsmbqqCMpSWWnmWzDoecOZOLOAz3Nwdv3EV2ZUZgRl9f2eGiZKFAZAW5nX3bQ2LLJxTXIbW14yl1J5Nv8ecLaarCiwjZVOCS8QFF/KW6j6QR0YxSpBtTOKN7xLJaYlwW+kAzkrULh+pb7aNKdBluzhJ1/cwtNpnaqv6NKCYELLqASEg3IDEkghvdBq8QQs5QoPyBv7oS06S5Kr/6gLG0ErzBwUtkO1g+veOnPRWLlBN2xpV4QosUlyCSNPzAhV+d/gIb4bhuVruwYaC1tvSFWF42FShpmu6eo19P3EM6PGAtm8pbfQxqp8oDJ8jVDpNO8U/jdFPKCQpKfEWtLMBmZ2UqzOAOcXChrM4I5RzjiiZlxLMrzewEgB7KDfC5gXfRP46bnTGNPJEtWW2UXSwa2nPWNEz3UVOdWA/xuPvaNJ6XV3tBdNJA0EbJWy50uSKahSmdm5CJ5c9hG2f+ZkII8uZ9tcrd4l8NIgkKb/ZF4syZYWHP71jJ8vwxZ8xGp+kbKmtpAOIYiycr689W+/rG9HKwCUtQWb5SPn6QOsEG9u8T4arzPsOcSVqwS1i+wvEufAs3sl8vxfnap9CyfMDRV8bysY14mxo084y2YMCxL6v7tNIrNbjpXHlLxpxnyeJLFKL1Z1VOHS9gPdG/4Ech8IP/AA8aGiJ0gdGefYGMLH6R7oLQWQlAQgZX6OSXct7vSPfwyhvHksrf2c0UYH8ckV+Lm+LIpG5CuQ9Hj0vDCfSnw8yQHAJYkEu3SFsmpzJSWLkB7FnIBYHc3+Ij1r9H1sHatHqJV7wXIe7ED1eAZhmBeWxZV8rFx/iNkqKcwbcX+camNXI2RLSfaJMSpyCwaFkoKJYRJIkH8QkqYAJWixYOkpXmU+5BLdBGt0Lkv6NFU7jWAJyXcAg7H7EElMsgkLKs/I+UAAgZsoc76vCqcgk2sOQt3P8AuBbBxqwiXLJISGOzjoLwu4olzBLSxsCXbns8OMGpz4if0hJDdyLxriVQQooZ+dtXDxzjtGglK5alf4flqYrUnIqYGIPIHXsYeKQQxFj0iGWhnJguSvNaOglBUgm66Ba3iubTS8yUpW6vMVEhrHlrpFZwfimbV1edYCAXQ0sEApAKipRJJUQdOTnnFgxSkSpCkq9lQIPP06iIMIwyXKSBLQzgOouSd2fYE3tHNScuOgdVeyJTNCSQp37FonkVhUQENYhydG5Dr6R5W4eoHN+rUdrftGki1iW/uYfE/fWMaYXDQbME3xUKOVKVOhgc2xUW0Z8vwMZUhSSAWdT5RzYOb/SNJC5kxSco8qHU72ugpGumpPZoa4dTLWiWqYQogOGDauMx527axqESevdFfrKmYjSWe+3o28KZudanUST927ReaikynN6QsxSUlkW8ylajVmgnGxkJp9C6iw5StfKIY+DLkpJa4GpuYVVNdkmZEKCrP5btzBhbjtcuZKUhKmUoM42B1+DwLkoq2KzS0i5SfBy3iPFTVVMyabBR8o5JFkj3fOAEyHi90fBCN3MME8MSU/ljzZZrdnzs/JTdlkpsVSreD0VAjmeAJUEe0Yfy62Yj+oQhZknTIXjaLimaI8WXityMeG8HScTCt4epJmLgaoBex79W5wBJwwleR1AAKdtANc/qGvs0FSJzgk6CNqTFssxyFZWa3flvF8F9VZ9X4LmsSbd2bfh1IDImS1asBq5GzO4f5xIhKlM6SjoQXfuwAEMl16EoeWEgc0gD5QPS1Piq5NfnDEipSk1dEuH0obTcn6RNiGFeKlksFi6VdRsW2IJHrDGip3T0iaoWEiNfPBLLI9uCufhC2Uy1JazFTgc8hFgOuvSJJOG5RckgdNejvpBP4gZm1PLl3j0VSVJ9tLElLuGcFiH5hjGpDd5dC+ZWlHs2JHSF8/EFP5rudTGk6qOZRJDOQgakgFnPf5RGglW0c2VqKSskrZ5KWA1+A5941oKogvqDGi5S3YNfnHiJTWSoEO19XGo++cKrk7jWg2fOKj7PxBgulUlAHKBaenJGpjWolpGpJ9YahfHQynYkjTV/f7ojUWZQDp3BHPfvAVJUp0SkfX/MGTpzJzkEBI8x2HWOAyR1J5aEEWYg7XY+mkMaaqI7cv2jnVHxEsVCikFSJhPk7CxHVh6w9puIJSj5ZiQdSkkBQ7g3hUMkZksGsq4LrMmAi4BG8U/H0FSkoSS3mGZJ5i2m/wC0AYpxCuZ5JZOXc8+vQQLJm5blRJ9T6gPrDLoqxYnj5/6E8zD1BRAL3ysC5t09IMohdQbQt3s7wRJkpKVZh5lAjyjLqScxOx090TyKdLqKVfpAJ3ISxPv+UJlBT7A8iEc0HGZ6mUTHi0JSHUQGjJ9QEe0QO33rFPxfiMTF5QfKIinFQPk543Gbj+gCixdCECNKrixvZipZzzjUmF/BG7ZWsaGdTji1FwWMEUvFM1LOX+EJRE9DKQqYgTFFCCoBSgMxA3IG5hygug/ji+KOqcI46Z8pZUlTAsCBqpnIflp74brXZwPfC/BcMFNKEtGZQcl1M5J3IB5MPSCJsxXKLktVR9D40FjxqJ7T1QSoiYWQrcAkhQ0LRJT1vhTRM8RCgAzAKBIP9JGvrA3ir3I7RBOXzCY62UX6L2jjKRLQxJJH6Q/ytAdTxhIXYLUO6FfteKfSrznKbglnGxPLp0iReH5CrN+WxjdgI4Md/wBCq3G1FxJK0u/nZjflm0PVn7ROirSuWgICQlJLpSBldmLMzF2JJBJiu1cxSkkuyE8t4QUWOTZClFB8qi5SQCAWYEci0C8mvYvPmx4WrL9JSB0htTJs7RXuFKkz0lZJLFg+xYH6xcqemtBReysGWbeKkIsRSp0sWuXIN+gHd4FppCgGTqHfmbNr8YZ11CszDlYJJcK/T7JPlI1sW7xrWSVJSogD2QSCHdL+bS4PaMoapcILw8goYEkpykvYh3156axPU0nJvdEuFUISXBc5Qk9QND3hiqRDESynUuCjYnWpkzEsCSGJ2DcusG0/GstEpS1+05AljW2j7Mx16GJuIMIQqUtajlKEkhQcns24JPxjnkvCsxC1rUU7JIABbmRqIRJzUuOgHDyJydNa/wDhajjw/wCbwkJmLBysACx/MotqYrmM0xKpU9DrWhSRNSkElszpLb7j1EGSqoO5LmPRVeYKdm0Zyflp0jGm+C7446ajxFVLXZinbMwb3QNX4uimOWeSk7eUkKHMEBjAqMTQOZfdonXiCZkvw1LSpH6VpH/6ENvgCeNvoHTxfSLOW6eRUm0E1mJplJc+nXk3SA5nBFPMAWkFALB0Fx3AL/SA63hxEhWQrKykC97O9me3+YTOc4K6PO8jJPDF2KMZrp0wHKC3SKqoLSbhQ7gx06jw9J5QUvAwRdm7PEG8u2jw1l17RxqMi6yOAQn2yonpaG9JwhLT+Qet/nHPyIroN+RFdHNkoJ2MTS6JZ0Qr3GOopwJIFkj0AjZeEuLBoH/IfpAf5L9IH4e4pJlNP8sxICbhgprBT8+cWOipc6PEUQXuwI+kVSrwpQhaJK0q8hIUbDLv06xTDym/yR6GHz5cJottSoD9oGEoqI8ij12F/nG1PRTHSFp8wAchrh9S+7/SHSadQzFPmyJDo3B1ccyRt0tFl2j3FOkD0soScqgkZhfMS4fsbPrttGlWnOOfM8yYlmCXmFwslnUwYD6CGUxMoJIzofkCCfcIJINTo5/xLUZZaZadVnQXcDQe+FJwOoZzLI9U/J4tCacCrUpwxlMhwxBCvPbbUe+DJshxCnC+WIn4yzScpsZ8HYb4VNLBDKdSlhwWJPQkaARcpMizxz6VPqJc4LkALlFKEzZSnsUhs6WvpuOV4vuEVgmyXuDcMbEMd4emqpAzg4qvS4AJzKKgdy3+oHkBeZls6QRmf2g4YtsbXgaqqvDUoKOUO7ncdH3jmlfxrPRiBnMQEsjwibGVqElrOXzPzPSMk0jpv41/DtlGNDDEIChHNf8A1UpUIBT4ilH8mW46Ekt7jGUP8YAuYlHgqGYsDY7O5vaOco/sQ6k6TGnHVd4Uvwxqsl/7U3+bRSF1WezmwGvL9oZ8T4p+LWJgBBSAG+P1hGmVzLdYCT5LoNxjqFFLC3rGqlqF9RygqVL2++pT+0FChcXIL7gMOmukagfkoHpZqVB2hRjeOolnIgBSt+Q78z0gyvwkKs9juOY7axTq1BTOWFtmzHQAAvcEAWEBOTS4JvJyygriM6DGZgmhaVEKGjM3u0i0YfPCy67k7nfvFWwtKfzDUBi+he7je0PaaYkaEWiJ2+zwc2SUu2WNNCjl2guXRDZRHr9IWSMQB1OkGIqQN47VEbsZKoU8xGCWnch4nNOnlGvhJhXx/wAFkIKBuIgmTk7EQSqUDAs+nEdq0aAVpCh7QeIuGMiZ5zkEqSyWOh1PrG1VTQnqZRScwsRcHrGwk4yUmVYZ6STLxiWHlZSqWTnDh0hzlIY21UxZTf0lo9qp2ZIKJcxKwMpmexprrdYe9xAvDWM+JlKjlLEXOp3bpDXG6xEtBK1JSOZLe7nHqJLtH0KydFbqZiZaVKJ6ki5uW9bx5NprW5u+nxgBeJpmTEoSFKSo3szgFwwO1r6Wh9+FOV3jk1LopxTUrdlfXKIWVsM5TlzcgFPpo/XpESqlY/N9+5oZVKQeXvhVVEgW3MdRVt6RDOWo3c+kZIxudLQZaFlIUVEsz6aZtbwQZfkD9oBXTXsCb67esZ0Bdo0kVyy4JJBAJck3533hRxdRsUTAPaBSo9QwAPIt8of4fTOHHvhqiRJEpaZz5VOVDKVP2bcNGNbIXkW8XBnMFygrQ3ix8IhQK05SQUkvyUAW7v8ASFmNYcZZzynMlVwSxKX0BPLRj9YI4V4g8JZQsZkzCBq2UkFOjXdx7oTFNS5PMxRePKrLfT03lbncwFVUuUjVun3eH1BKeIsVpNfhFFFyn9hcnKQGL/27EH7MFyZikozFWYuHOWzEtdL7cwYrVTihkzghTgKDhWlzq/La8WCgJUgIuSWBVZm3L7nW0Z/DrT6CKiiyJa2pNgwcl7chFE4uw1YX4oHlIAJGxFr9NI6ZPk5gwipcUYkmXTrSbLPkA76/CClG1TEzqUGmUGXXqEHSMfIhOY8iNxPJcUy0yuKwG19R9YmVxYDoQIqEY8ZqKeGJ3hWKjQNGv4+KIuumAae4xtIxJYB1G/eJ/ks8/Vl8/HAWtHn4oakiKInHyNTfrGsziTrG7Hav9FwqKoHRoUYtVpZhrCL/ALhI9mIpXizlWDDcnQffKNfQ2MWTpUqapISGyuCXOpNux7Q4lUI9pZUtXNZJbs+kTYdh4AYCw+fM9YMnShpvE8sjfCGfK+kB4XVolTwqY2ViH/STu2/L1i9ypqVIzJIIZ3SQQ0UGZSG5JDiw9X0tfufSMosRmSLIa+qVAs/MMbPFXj+QoLWRfg8hQWshFxnPKKpCkHKyXtbVaj7obGYVozkXS1xzcX9IR4lJmVU/zM5syRZKR8WF9YuOCUm2wt8GizG97/R6mLNttNdEc6lVMugFrBwWYHfr25NzjKj+UhiHSdxq7/m/fpFrRQBCQlIAHIRWuLz4ckn+tD9Q7n5QxqlYz5l/pEOEG45F4Z1tF5TbrCvB5qVmXlLh3tFvnUrpeCRjnzZxvFMfVkXIyJAJKczl2zvYbcoT0QeYkDdSf/IQ541w9EqoORQ8zqUn9Jf66tCSmmFKgpJYpIIPIguIkk3fJBkm9/t6O0YTL0B5wxnUYJYxzwfxIWwaQjS5KlXO5Aaw6RaOGeLRVJIUnKpLDV+oipTi+mU7xm/qxLx1h4Eh9wtLd7vFFlTJsv2FrT/aoiLlxVjf4mZ4Msfy5avMr9Sha3QX7wHLwoO2oBsenOIs+ZRnwQeRnqfAiRxXWIt4y/XKfmIXYlis2d/yqzkaEgP7wNIttTgKVBmftaKnidAqUpjodD97wMc+/Fi459uLAGjWNgIwog7ONY2aPCmPHjji6lblohrKnlGyDlD7mF1XNcxBFWzzoxtgVbPgWXOaMqNY2o6NU1aUIDlRYf56RYkki1JJDfB6RU5TJsB7SuX+YveG4UAkJAsPeTzPMxHg2EplIShN21PMnUmLPTywhMSTk5ul0Q5J2+AdFKEDrAuQFQJHR4aCVnIcWiKop8oIjHH9AWLq2UBtrCGpWAovyh3XzvI/33irVlXqeX+oHUOLAVVhlzc6btqNHB1HQxeuFK2XMyqQQQdQ9wptCNfXSOZ19QGO0aYNiy5S80ux+fQx6WCeip9Hq+PlcY0+jvZLgne8c+/iHU+RCHuVZm6AEfMwDi/H82ZLCJQMtwMynvponkOsVGoqlKLqJJ5kkn4w7JkjVIfkyqmkdK4BwQJlpmkuVjN2vYRbq2oCEFyAOugtqY4rgnFE6mUChRKd0KJKT6bHqIsdbx/LnoKVpWglJFmUCSCOkFGcaDhli0vVFT4ixFM+pXMSGSTbqAGzHqWeFyE3iJcS0vmLRLJ3ySTlbbGVLSPDvD6NSXyqUnMMqms41aAsPtY6xYaaU7bWiOc5J8EUssk+DSnw8JHlAttsfvnBkmm9Rz+h6xLIkW5tBdPIPbt96xK7fYpyIjSBvrCjF8JTNQUn/PcRZ0SDzjSdSA3YGCVoDY5FPwwoUUnUfbxEqRF64hwhxmAuPtoqSpDxbHJaKY5LFkxED5bwfUymgSnH8xP9yfmIcnaHxfBZaqZsI0kURDlUN8DpkECYq5POJsTkgjymJYSSdEV1wVAYcudNySw5PuA5k7CLzw3w0JKdXWdVbdh0iXhnBsibjzKuo/ID75xcqOmSALR0pObpdA5Mrf1RFQ0GQORE0xKl7MBBExGY2Fvu0arWwYRqikqQk8VOAGkKsTrgAX98e1VYEuOUVXEq8qLE82EZJ+kaiGuxKxB0hDU1QHWJquYVHKkOT/v7MbTKAS5Z3URc/QdIxUuyvFivkrU51qiWnklJvG0o+aGBkvD5Trgs6J5KgReIJ8oRDNBTEJqjApA2eTSNoiBALkP0j0R4qGI5MgTr3iSjm5FRqRcR6qXeNOfQz/6wARaLBheJBQcHtFOyRvS1pllxodRC5w26ESxp9HTqac4a19f2hnSzXiiYdxIg/mCSWsbRdcImAh+W0T6tOiSSa7D0ggvtEysqho8TyUWc6xoU5D/SfhBaAWK66nBBtYxz3FqTwpqk7G49Y6tOlAjSKHx5TsgLGoLHsY2MaYeN80UavmwbgvCs6clM5GTJma6wC6S5DbHvzhLNWSYtvAtc3iSTosBYH9SbH3pP/wBYdkbhC0XSuMeA6g/40xIv6xkZEL7IWWbDtfUfKLLJ9mMjIdjFG1L7PvgSdpGRkOfRoir9/vYxVMR1jIyErsOPYPhntL7D5mJMQ9mMjICX5HpY/wASqD2/WHaNBGRkPyeg30Q1OkL4yMgodC10exqqPIyDRyNDG6oyMjfZvoxcQTIyMjUZHsjMdY4e9hP9qflHsZC8naJ/J9Frk+yPveNp+h7RkZGvojIJXsjsIpvHX/t190/+QjIyA9oKH5I5sqGvDX/Ojuf/ABMZGQeX8GehPo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l_fi" descr="http://extension.missouri.edu/explore/images/g06825photo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953000"/>
            <a:ext cx="1992630" cy="163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s://encrypted-tbn0.gstatic.com/images?q=tbn:ANd9GcQllnMXrjOwlxcqGKSve30GIfYqiOoo2mfnzg8M2YuCkaQqK4s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876800"/>
            <a:ext cx="1905000" cy="1830132"/>
          </a:xfrm>
          <a:prstGeom prst="rect">
            <a:avLst/>
          </a:prstGeom>
          <a:noFill/>
        </p:spPr>
      </p:pic>
      <p:pic>
        <p:nvPicPr>
          <p:cNvPr id="1034" name="Picture 10" descr="https://encrypted-tbn0.gstatic.com/images?q=tbn:ANd9GcS5pA5MJwKKP1DcFr0Ukh6sbzQBty3-1KNZuXDUstNDCwmd7P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029200"/>
            <a:ext cx="2924175" cy="15621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005" y="3068139"/>
            <a:ext cx="2044212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382000" cy="1399032"/>
          </a:xfrm>
        </p:spPr>
        <p:txBody>
          <a:bodyPr/>
          <a:lstStyle/>
          <a:p>
            <a:r>
              <a:rPr lang="en-US" u="sng" dirty="0" smtClean="0"/>
              <a:t>Woody vs. Herbaceous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Herbaceous</a:t>
            </a:r>
            <a:r>
              <a:rPr lang="en-US" dirty="0" smtClean="0"/>
              <a:t>- plant stems that’s are smooth and non-woody</a:t>
            </a:r>
          </a:p>
          <a:p>
            <a:pPr lvl="1"/>
            <a:r>
              <a:rPr lang="en-US" dirty="0" smtClean="0"/>
              <a:t>do not produce wood as they grow.</a:t>
            </a:r>
          </a:p>
          <a:p>
            <a:pPr lvl="1"/>
            <a:r>
              <a:rPr lang="en-US" dirty="0" smtClean="0"/>
              <a:t>examples- dandelions, zinnias, petunias, and sunflowers</a:t>
            </a:r>
          </a:p>
          <a:p>
            <a:endParaRPr lang="en-US" dirty="0"/>
          </a:p>
        </p:txBody>
      </p:sp>
      <p:pic>
        <p:nvPicPr>
          <p:cNvPr id="4" name="il_fi" descr="http://sp.life123.com/bm.pix/zinnias.s600x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384" y="4476206"/>
            <a:ext cx="2596515" cy="210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s://encrypted-tbn1.gstatic.com/images?q=tbn:ANd9GcQACYnxw5f5XPSGX5B_luOqhZUgaMmSBDfwRSgKJCPwizQhDy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495800"/>
            <a:ext cx="2416731" cy="2133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082" y="3506280"/>
            <a:ext cx="2271713" cy="18331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458200" cy="139903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Annuals, Biennials and Perennials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can flowers last in a garden?</a:t>
            </a:r>
          </a:p>
          <a:p>
            <a:pPr lvl="1"/>
            <a:r>
              <a:rPr lang="en-US" dirty="0" smtClean="0"/>
              <a:t>Some grow, flower, die in a year, others can continue to grow from year to year.</a:t>
            </a:r>
          </a:p>
          <a:p>
            <a:r>
              <a:rPr lang="en-US" dirty="0" smtClean="0"/>
              <a:t>There are 3 categories of plant life spans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839200" cy="1399032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Annuals, Biennials and Perennials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Annuals</a:t>
            </a:r>
            <a:r>
              <a:rPr lang="en-US" dirty="0" smtClean="0"/>
              <a:t>-flowering plants that complete a life cycle within one growing season.</a:t>
            </a:r>
          </a:p>
          <a:p>
            <a:pPr lvl="1"/>
            <a:r>
              <a:rPr lang="en-US" dirty="0" smtClean="0"/>
              <a:t>Examples- </a:t>
            </a:r>
            <a:r>
              <a:rPr lang="en-US" dirty="0" err="1" smtClean="0"/>
              <a:t>merigolds</a:t>
            </a:r>
            <a:r>
              <a:rPr lang="en-US" dirty="0" smtClean="0"/>
              <a:t>, petunias, pansies, and zinnias</a:t>
            </a:r>
            <a:endParaRPr lang="en-US" dirty="0"/>
          </a:p>
        </p:txBody>
      </p:sp>
      <p:pic>
        <p:nvPicPr>
          <p:cNvPr id="4" name="rg_hi" descr="https://encrypted-tbn2.gstatic.com/images?q=tbn:ANd9GcSygAQCbagIMpzVwTJQ04I8hrOwA8HU5rsYac5OOgYCOgkHxT4n_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14800"/>
            <a:ext cx="2139315" cy="21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s://encrypted-tbn1.gstatic.com/images?q=tbn:ANd9GcQD26B1xllwWXplZtNpAng9xFr3FFcfA7Ove5DubQQMvdVyM5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148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399032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Annuals, Biennials and Perennials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Biennials</a:t>
            </a:r>
            <a:r>
              <a:rPr lang="en-US" dirty="0" smtClean="0"/>
              <a:t>-angiosperms that complete their life cycle in two years.</a:t>
            </a:r>
          </a:p>
          <a:p>
            <a:pPr lvl="1"/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yr they germinate, and grow roots, very short stems, 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yr they grow new stems and leaves and produce flowers and seeds. Once seeds are produced the plant dies. </a:t>
            </a:r>
          </a:p>
          <a:p>
            <a:pPr lvl="1"/>
            <a:r>
              <a:rPr lang="en-US" dirty="0" smtClean="0"/>
              <a:t>examples are primrose, parsley, </a:t>
            </a:r>
          </a:p>
          <a:p>
            <a:pPr lvl="1">
              <a:buNone/>
            </a:pPr>
            <a:r>
              <a:rPr lang="en-US" dirty="0" smtClean="0"/>
              <a:t>celery, and </a:t>
            </a:r>
          </a:p>
          <a:p>
            <a:pPr lvl="1">
              <a:buNone/>
            </a:pPr>
            <a:r>
              <a:rPr lang="en-US" dirty="0" smtClean="0"/>
              <a:t>foxglove.</a:t>
            </a:r>
          </a:p>
          <a:p>
            <a:endParaRPr lang="en-US" dirty="0"/>
          </a:p>
        </p:txBody>
      </p:sp>
      <p:pic>
        <p:nvPicPr>
          <p:cNvPr id="39938" name="Picture 2" descr="https://encrypted-tbn2.gstatic.com/images?q=tbn:ANd9GcRH_BsrpqSBhoWVeDuoWEtrqGNxTm2fSpCcfdFIH8oUy867LO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800600"/>
            <a:ext cx="2476500" cy="1847851"/>
          </a:xfrm>
          <a:prstGeom prst="rect">
            <a:avLst/>
          </a:prstGeom>
          <a:noFill/>
        </p:spPr>
      </p:pic>
      <p:pic>
        <p:nvPicPr>
          <p:cNvPr id="39940" name="Picture 4" descr="https://encrypted-tbn3.gstatic.com/images?q=tbn:ANd9GcQWK5eqh3LWv99NfUNNZhC6dN9-NQ6ftKEoIo7rSIkm9vQp1yNE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114800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839200" cy="1399032"/>
          </a:xfrm>
        </p:spPr>
        <p:txBody>
          <a:bodyPr>
            <a:normAutofit fontScale="90000"/>
          </a:bodyPr>
          <a:lstStyle/>
          <a:p>
            <a:r>
              <a:rPr lang="en-US" sz="4400" u="sng" dirty="0" smtClean="0"/>
              <a:t>Annuals, Biennials and Perennials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Perennials</a:t>
            </a:r>
            <a:r>
              <a:rPr lang="en-US" dirty="0" smtClean="0"/>
              <a:t>-live longer than 2 yrs </a:t>
            </a:r>
          </a:p>
          <a:p>
            <a:pPr lvl="1"/>
            <a:r>
              <a:rPr lang="en-US" dirty="0" smtClean="0"/>
              <a:t>Some such as peonies, asparagus and many grasses have herbaceous stems that die each winter and replaced in the spring. </a:t>
            </a:r>
          </a:p>
          <a:p>
            <a:pPr lvl="1"/>
            <a:r>
              <a:rPr lang="en-US" dirty="0" smtClean="0"/>
              <a:t>Most have woody stems like palm trees, sagebrush, maple trees, and honeysuckle</a:t>
            </a:r>
            <a:endParaRPr lang="en-US" dirty="0"/>
          </a:p>
        </p:txBody>
      </p:sp>
      <p:pic>
        <p:nvPicPr>
          <p:cNvPr id="40962" name="Picture 2" descr="https://encrypted-tbn0.gstatic.com/images?q=tbn:ANd9GcTJiLjqXf2aPQDYR77RdYv1crF6t5kH_ikhwv1vIo8PXM2UvX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800600"/>
            <a:ext cx="1166276" cy="1752600"/>
          </a:xfrm>
          <a:prstGeom prst="rect">
            <a:avLst/>
          </a:prstGeom>
          <a:noFill/>
        </p:spPr>
      </p:pic>
      <p:pic>
        <p:nvPicPr>
          <p:cNvPr id="40964" name="Picture 4" descr="https://encrypted-tbn2.gstatic.com/images?q=tbn:ANd9GcTkfYFxjgpRKTpqzmRPFpLw14gf_KDzt3cdWZbaAeAPZhSSdck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724400"/>
            <a:ext cx="2476500" cy="1847851"/>
          </a:xfrm>
          <a:prstGeom prst="rect">
            <a:avLst/>
          </a:prstGeom>
          <a:noFill/>
        </p:spPr>
      </p:pic>
      <p:pic>
        <p:nvPicPr>
          <p:cNvPr id="40966" name="Picture 6" descr="https://encrypted-tbn2.gstatic.com/images?q=tbn:ANd9GcRmmqIch7lOrfuT72dKGS9_3g1hHRExwxs4oJRkqtoXy1Vizv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724400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Ch</a:t>
            </a:r>
            <a:r>
              <a:rPr lang="en-CA" dirty="0" smtClean="0"/>
              <a:t> 22 Assessment pg. </a:t>
            </a:r>
            <a:r>
              <a:rPr lang="en-CA" smtClean="0"/>
              <a:t>575-576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Questions 8-10, 21-25, 35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8299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Seed plants are divided into what two groups?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Angiosperms are described as what kind of “seed”? Gymnosperms are described as what kind of “seed”?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806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062912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Seed Plants!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 Questions: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the one species from the Phylum- </a:t>
            </a:r>
            <a:r>
              <a:rPr lang="en-US" dirty="0" err="1"/>
              <a:t>Ginkgophyta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By using </a:t>
            </a:r>
            <a:r>
              <a:rPr lang="en-US" u="sng" dirty="0"/>
              <a:t>        </a:t>
            </a:r>
            <a:r>
              <a:rPr lang="en-US" dirty="0"/>
              <a:t> to attract animals, flowering plants increase their ranges that they inhabit.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8784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             Review Questions: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 this flower monocot or dicot and why?</a:t>
            </a:r>
          </a:p>
          <a:p>
            <a:endParaRPr lang="en-US" dirty="0"/>
          </a:p>
          <a:p>
            <a:r>
              <a:rPr lang="en-US" dirty="0"/>
              <a:t>Dicots have what kind of a root?</a:t>
            </a:r>
          </a:p>
          <a:p>
            <a:endParaRPr lang="en-US" dirty="0"/>
          </a:p>
          <a:p>
            <a:r>
              <a:rPr lang="en-US" dirty="0"/>
              <a:t>Monocots have what kind of veins in their leaves? 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4384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071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 Questions: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one kind of annual flower</a:t>
            </a:r>
          </a:p>
          <a:p>
            <a:endParaRPr lang="en-US" dirty="0" smtClean="0"/>
          </a:p>
          <a:p>
            <a:r>
              <a:rPr lang="en-US" dirty="0" smtClean="0"/>
              <a:t>How long do Perennials live for?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974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Plants</a:t>
            </a:r>
            <a:endParaRPr lang="en-US" dirty="0"/>
          </a:p>
        </p:txBody>
      </p:sp>
      <p:pic>
        <p:nvPicPr>
          <p:cNvPr id="4" name="Picture 2" descr="http://www.onyxcollection.com/images/inlays/PineConeGrou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67200"/>
            <a:ext cx="2907792" cy="2368296"/>
          </a:xfrm>
          <a:prstGeom prst="rect">
            <a:avLst/>
          </a:prstGeom>
          <a:noFill/>
        </p:spPr>
      </p:pic>
      <p:pic>
        <p:nvPicPr>
          <p:cNvPr id="5" name="Picture 4" descr="https://encrypted-tbn2.gstatic.com/images?q=tbn:ANd9GcTvs5Gj6Kl1J1K-3gCP-yqpv6ZuC2eGDH3Tz5S1rPS6eEbHGScH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"/>
            <a:ext cx="2209800" cy="1752600"/>
          </a:xfrm>
          <a:prstGeom prst="rect">
            <a:avLst/>
          </a:prstGeom>
          <a:noFill/>
        </p:spPr>
      </p:pic>
      <p:pic>
        <p:nvPicPr>
          <p:cNvPr id="6" name="Picture 6" descr="http://www.photographyblogger.net/wp-content/uploads/2010/05/flower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057400"/>
            <a:ext cx="289240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Plants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Divided into two groups: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Gymnosperms</a:t>
            </a:r>
          </a:p>
          <a:p>
            <a:pPr lvl="2"/>
            <a:r>
              <a:rPr lang="en-US" dirty="0" smtClean="0"/>
              <a:t>Bear seeds directly on surface of cones.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Angiosperms (flowering plants)</a:t>
            </a:r>
          </a:p>
          <a:p>
            <a:pPr lvl="2"/>
            <a:r>
              <a:rPr lang="en-US" dirty="0" smtClean="0"/>
              <a:t>Bear seeds within a layer of tissue that protects the seed.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water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Life cycle alternates between gametophyte and sporophyte stage.</a:t>
            </a:r>
          </a:p>
          <a:p>
            <a:endParaRPr lang="en-US" dirty="0" smtClean="0"/>
          </a:p>
          <a:p>
            <a:r>
              <a:rPr lang="en-US" dirty="0" smtClean="0"/>
              <a:t>But they do not require water for fertilization of gametes </a:t>
            </a:r>
            <a:r>
              <a:rPr lang="en-US" sz="1600" dirty="0" smtClean="0"/>
              <a:t>(unlike mosses &amp; ferns)</a:t>
            </a:r>
          </a:p>
          <a:p>
            <a:endParaRPr lang="en-US" sz="1600" dirty="0" smtClean="0"/>
          </a:p>
          <a:p>
            <a:r>
              <a:rPr lang="en-US" dirty="0" smtClean="0"/>
              <a:t>Can live just about anywhere</a:t>
            </a:r>
          </a:p>
          <a:p>
            <a:pPr lvl="1"/>
            <a:r>
              <a:rPr lang="en-US" dirty="0" smtClean="0"/>
              <a:t>Moist habitats- dominated by seedless plants</a:t>
            </a:r>
          </a:p>
          <a:p>
            <a:pPr lvl="1"/>
            <a:r>
              <a:rPr lang="en-US" dirty="0" smtClean="0"/>
              <a:t>Cold habitats-most seedless plants cannot survive</a:t>
            </a:r>
          </a:p>
          <a:p>
            <a:pPr lvl="1">
              <a:buNone/>
            </a:pPr>
            <a:endParaRPr lang="en-US" dirty="0" smtClean="0"/>
          </a:p>
          <a:p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have plants adapted to reproduce without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Flowers &amp; Cones</a:t>
            </a:r>
          </a:p>
          <a:p>
            <a:r>
              <a:rPr lang="en-US" dirty="0" smtClean="0"/>
              <a:t>The transfer of sperm by pollination</a:t>
            </a:r>
          </a:p>
          <a:p>
            <a:r>
              <a:rPr lang="en-US" dirty="0" smtClean="0"/>
              <a:t>The protection of embryos in seeds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Cones &amp; Flowers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Gametophytes of seed plants grow and mature with </a:t>
            </a:r>
            <a:r>
              <a:rPr lang="en-US" dirty="0" err="1" smtClean="0"/>
              <a:t>sporophytes</a:t>
            </a:r>
            <a:r>
              <a:rPr lang="en-US" dirty="0" smtClean="0"/>
              <a:t> called cones (gymnosperms) and flowers (angiosperms)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entire male gametophyte is contained in a tiny structure called a </a:t>
            </a:r>
            <a:r>
              <a:rPr lang="en-US" dirty="0" smtClean="0">
                <a:solidFill>
                  <a:schemeClr val="bg1"/>
                </a:solidFill>
              </a:rPr>
              <a:t>pollen grain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The sperms produced do not swim but are carried to female reproductive structure by </a:t>
            </a:r>
            <a:r>
              <a:rPr lang="en-US" dirty="0" smtClean="0">
                <a:solidFill>
                  <a:schemeClr val="bg1"/>
                </a:solidFill>
              </a:rPr>
              <a:t>wind, insects or small animals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The transfer between male and female reproductive structures is called </a:t>
            </a:r>
            <a:r>
              <a:rPr lang="en-US" dirty="0" smtClean="0">
                <a:solidFill>
                  <a:schemeClr val="bg1"/>
                </a:solidFill>
              </a:rPr>
              <a:t>pollination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511</TotalTime>
  <Words>921</Words>
  <Application>Microsoft Office PowerPoint</Application>
  <PresentationFormat>On-screen Show (4:3)</PresentationFormat>
  <Paragraphs>155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Century Gothic</vt:lpstr>
      <vt:lpstr>Verdana</vt:lpstr>
      <vt:lpstr>Wingdings 2</vt:lpstr>
      <vt:lpstr>Verve</vt:lpstr>
      <vt:lpstr>Intro to Plants</vt:lpstr>
      <vt:lpstr>What plants need to survive:</vt:lpstr>
      <vt:lpstr>Seed Plants!</vt:lpstr>
      <vt:lpstr>Seed Plants</vt:lpstr>
      <vt:lpstr>Seed Plants </vt:lpstr>
      <vt:lpstr>No water needed</vt:lpstr>
      <vt:lpstr>How have plants adapted to reproduce without water?</vt:lpstr>
      <vt:lpstr>Cones &amp; Flowers</vt:lpstr>
      <vt:lpstr>Pollen</vt:lpstr>
      <vt:lpstr>Seeds</vt:lpstr>
      <vt:lpstr>Gymnosperms</vt:lpstr>
      <vt:lpstr>Gnetophytes</vt:lpstr>
      <vt:lpstr>Cycads</vt:lpstr>
      <vt:lpstr>Ginkgoes</vt:lpstr>
      <vt:lpstr>Conifers</vt:lpstr>
      <vt:lpstr>Angiosperms (flowering plants)</vt:lpstr>
      <vt:lpstr>Angiosperms</vt:lpstr>
      <vt:lpstr>PowerPoint Presentation</vt:lpstr>
      <vt:lpstr>Fruit</vt:lpstr>
      <vt:lpstr>Diversity of Angiosperms (ways of categorizing)</vt:lpstr>
      <vt:lpstr>        Monocot vs Dicot</vt:lpstr>
      <vt:lpstr>Woody vs. Herbaceous plants </vt:lpstr>
      <vt:lpstr>Woody vs. Herbaceous plants</vt:lpstr>
      <vt:lpstr>Annuals, Biennials and Perennials </vt:lpstr>
      <vt:lpstr>Annuals, Biennials and Perennials</vt:lpstr>
      <vt:lpstr>Annuals, Biennials and Perennials</vt:lpstr>
      <vt:lpstr>Annuals, Biennials and Perennials</vt:lpstr>
      <vt:lpstr>Ch 22 Assessment pg. 575-576</vt:lpstr>
      <vt:lpstr>Review Questions:</vt:lpstr>
      <vt:lpstr>Review Questions:</vt:lpstr>
      <vt:lpstr>              Review Questions:</vt:lpstr>
      <vt:lpstr>Review Questions: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 Plants!</dc:title>
  <dc:creator>Ryan Hinds</dc:creator>
  <cp:lastModifiedBy>Kimberly Hinds</cp:lastModifiedBy>
  <cp:revision>28</cp:revision>
  <dcterms:created xsi:type="dcterms:W3CDTF">2012-11-15T14:07:49Z</dcterms:created>
  <dcterms:modified xsi:type="dcterms:W3CDTF">2016-04-27T21:49:38Z</dcterms:modified>
</cp:coreProperties>
</file>