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16"/>
  </p:notesMasterIdLst>
  <p:handoutMasterIdLst>
    <p:handoutMasterId r:id="rId17"/>
  </p:handoutMasterIdLst>
  <p:sldIdLst>
    <p:sldId id="260" r:id="rId2"/>
    <p:sldId id="279" r:id="rId3"/>
    <p:sldId id="262" r:id="rId4"/>
    <p:sldId id="261" r:id="rId5"/>
    <p:sldId id="263" r:id="rId6"/>
    <p:sldId id="264" r:id="rId7"/>
    <p:sldId id="282" r:id="rId8"/>
    <p:sldId id="267" r:id="rId9"/>
    <p:sldId id="268" r:id="rId10"/>
    <p:sldId id="269" r:id="rId11"/>
    <p:sldId id="270" r:id="rId12"/>
    <p:sldId id="280" r:id="rId13"/>
    <p:sldId id="284" r:id="rId14"/>
    <p:sldId id="281" r:id="rId15"/>
  </p:sldIdLst>
  <p:sldSz cx="9144000" cy="6858000" type="screen4x3"/>
  <p:notesSz cx="9283700" cy="6985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7" autoAdjust="0"/>
    <p:restoredTop sz="64969" autoAdjust="0"/>
  </p:normalViewPr>
  <p:slideViewPr>
    <p:cSldViewPr snapToGrid="0">
      <p:cViewPr varScale="1">
        <p:scale>
          <a:sx n="50" d="100"/>
          <a:sy n="50" d="100"/>
        </p:scale>
        <p:origin x="217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0"/>
            <a:ext cx="4022936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AEBC490-887A-463F-A7BF-F5255E546CD4}" type="datetimeFigureOut">
              <a:rPr lang="en-CA" smtClean="0"/>
              <a:t>20/05/2016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34538"/>
            <a:ext cx="4022936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6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A59256C-D622-462D-A6B4-C9AB7C7818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8001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6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591EE24-7EB7-49FC-B7CC-ED5A25B738F9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0225" y="873125"/>
            <a:ext cx="314325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61532"/>
            <a:ext cx="7426960" cy="2750344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6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6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D7CA0D0-9DB3-461D-BB37-1F59B3DD8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9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Kidney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Protonephridi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Might be a little long</a:t>
            </a:r>
            <a:r>
              <a:rPr lang="en-US" baseline="0" dirty="0" smtClean="0"/>
              <a:t> for 1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CA0D0-9DB3-461D-BB37-1F59B3DD82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27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https://www.youtube.com/watch?v=2NvFC-qyatU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CA0D0-9DB3-461D-BB37-1F59B3DD82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5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Brain (ganglia) - planarian can process information about their </a:t>
            </a:r>
            <a:r>
              <a:rPr lang="en-CA" dirty="0" err="1"/>
              <a:t>environement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>Pharynx - used for suckling food in (the mouth is at the end of the pharynx)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>Eyespot - simple eye, can detect light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>Flame cells - located along the lateral edges, used for excretion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>Intestine - digestion (does not have an anus)</a:t>
            </a:r>
          </a:p>
          <a:p>
            <a:endParaRPr lang="en-CA" dirty="0"/>
          </a:p>
          <a:p>
            <a:r>
              <a:rPr lang="en-CA" dirty="0"/>
              <a:t>Parasitic – relies on host, so may/not have eyespot. Will have simpler digestive system.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CA0D0-9DB3-461D-BB37-1F59B3DD82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02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Via diffusion because so thin and flat!</a:t>
            </a:r>
          </a:p>
          <a:p>
            <a:r>
              <a:rPr lang="en-US" dirty="0"/>
              <a:t>Flame cells function like a </a:t>
            </a:r>
            <a:r>
              <a:rPr lang="en-US" dirty="0">
                <a:hlinkClick r:id="rId3" tooltip="Kidney"/>
              </a:rPr>
              <a:t>kidney</a:t>
            </a:r>
            <a:r>
              <a:rPr lang="en-US" dirty="0"/>
              <a:t>, removing waste materials. Bundles of flame cells are called </a:t>
            </a:r>
            <a:r>
              <a:rPr lang="en-US" dirty="0" err="1">
                <a:hlinkClick r:id="rId4" tooltip="Protonephridia"/>
              </a:rPr>
              <a:t>protonephridia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CA0D0-9DB3-461D-BB37-1F59B3DD82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77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946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25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35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948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60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324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35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F82FA-5266-469A-9FFE-5F50484BCE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5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607" y="915337"/>
            <a:ext cx="7592785" cy="13038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607" y="2490135"/>
            <a:ext cx="7592786" cy="344499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5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38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04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99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2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54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2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3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n3xluIRh1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Platyhelminthes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Nervous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176868" y="1756163"/>
            <a:ext cx="3337560" cy="576262"/>
          </a:xfrm>
        </p:spPr>
        <p:txBody>
          <a:bodyPr/>
          <a:lstStyle/>
          <a:p>
            <a:r>
              <a:rPr lang="en-US" dirty="0" smtClean="0"/>
              <a:t>Free-Living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176868" y="2332425"/>
            <a:ext cx="3337560" cy="3617462"/>
          </a:xfrm>
        </p:spPr>
        <p:txBody>
          <a:bodyPr/>
          <a:lstStyle/>
          <a:p>
            <a:r>
              <a:rPr lang="en-US" dirty="0" smtClean="0"/>
              <a:t>Head with ganglia (small, central bundle of nerves)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May have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eyespot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41832" y="1756163"/>
            <a:ext cx="3337560" cy="576262"/>
          </a:xfrm>
        </p:spPr>
        <p:txBody>
          <a:bodyPr/>
          <a:lstStyle/>
          <a:p>
            <a:r>
              <a:rPr lang="en-US" dirty="0" smtClean="0"/>
              <a:t>Parasitic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1832" y="2332425"/>
            <a:ext cx="3337560" cy="3617462"/>
          </a:xfrm>
        </p:spPr>
        <p:txBody>
          <a:bodyPr/>
          <a:lstStyle/>
          <a:p>
            <a:r>
              <a:rPr lang="en-US" dirty="0" smtClean="0"/>
              <a:t>No brain</a:t>
            </a:r>
          </a:p>
          <a:p>
            <a:r>
              <a:rPr lang="en-US" dirty="0" smtClean="0"/>
              <a:t>May have eyespot</a:t>
            </a:r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3833" y="3368842"/>
            <a:ext cx="4860145" cy="2957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28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Movement/Reproduction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176868" y="1756163"/>
            <a:ext cx="3337560" cy="576262"/>
          </a:xfrm>
        </p:spPr>
        <p:txBody>
          <a:bodyPr/>
          <a:lstStyle/>
          <a:p>
            <a:r>
              <a:rPr lang="en-US" dirty="0" smtClean="0"/>
              <a:t>Free-Living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176868" y="2332425"/>
            <a:ext cx="3337560" cy="3617462"/>
          </a:xfrm>
        </p:spPr>
        <p:txBody>
          <a:bodyPr/>
          <a:lstStyle/>
          <a:p>
            <a:r>
              <a:rPr lang="en-US" dirty="0" err="1" smtClean="0"/>
              <a:t>Cilliated</a:t>
            </a:r>
            <a:r>
              <a:rPr lang="en-US" dirty="0" smtClean="0"/>
              <a:t> epidermal cells help to glide</a:t>
            </a:r>
          </a:p>
          <a:p>
            <a:r>
              <a:rPr lang="en-US" dirty="0" smtClean="0"/>
              <a:t>Muscles controlled by nervous </a:t>
            </a:r>
            <a:r>
              <a:rPr lang="en-US" dirty="0" smtClean="0"/>
              <a:t>system</a:t>
            </a:r>
          </a:p>
          <a:p>
            <a:endParaRPr lang="en-US" dirty="0"/>
          </a:p>
          <a:p>
            <a:r>
              <a:rPr lang="en-US" dirty="0"/>
              <a:t>Asexual &amp; sexual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41832" y="1756163"/>
            <a:ext cx="3337560" cy="576262"/>
          </a:xfrm>
        </p:spPr>
        <p:txBody>
          <a:bodyPr/>
          <a:lstStyle/>
          <a:p>
            <a:r>
              <a:rPr lang="en-US" dirty="0" smtClean="0"/>
              <a:t>Parasitic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1832" y="2332425"/>
            <a:ext cx="3337560" cy="36174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 need to move – host provides steady nutrient </a:t>
            </a:r>
            <a:r>
              <a:rPr lang="en-US" dirty="0" smtClean="0"/>
              <a:t>source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Sexual</a:t>
            </a:r>
          </a:p>
          <a:p>
            <a:r>
              <a:rPr lang="en-US" dirty="0"/>
              <a:t>Often 2 phases – host and free-living</a:t>
            </a:r>
          </a:p>
          <a:p>
            <a:endParaRPr lang="en-US" dirty="0"/>
          </a:p>
        </p:txBody>
      </p:sp>
      <p:cxnSp>
        <p:nvCxnSpPr>
          <p:cNvPr id="3" name="Straight Connector 2"/>
          <p:cNvCxnSpPr>
            <a:stCxn id="11" idx="1"/>
          </p:cNvCxnSpPr>
          <p:nvPr/>
        </p:nvCxnSpPr>
        <p:spPr>
          <a:xfrm>
            <a:off x="1176868" y="4141156"/>
            <a:ext cx="6614582" cy="11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7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Penis Fencing </a:t>
            </a:r>
            <a:r>
              <a:rPr lang="en-CA" smtClean="0">
                <a:sym typeface="Wingdings" panose="05000000000000000000" pitchFamily="2" charset="2"/>
              </a:rPr>
              <a:t>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>
                <a:hlinkClick r:id="rId2"/>
              </a:rPr>
              <a:t>https://www.youtube.com/watch?v=wn3xluIRh1Y</a:t>
            </a:r>
            <a:endParaRPr lang="en-CA" dirty="0"/>
          </a:p>
          <a:p>
            <a:r>
              <a:rPr lang="en-CA" dirty="0"/>
              <a:t>The flatworms "fence" using two-headed dagger-like penises which are pointed, and white in color. The mating ritual involves a violent battle during which two hermaphroditic flatworms attempt to pierce the skin of one another with one of their penises. The "winner" is the organism that inseminates the other; the winner becomes the father. The sperm is absorbed through pores in the skin, causing fertilization in the "loser," who becomes the mother</a:t>
            </a:r>
          </a:p>
        </p:txBody>
      </p:sp>
    </p:spTree>
    <p:extLst>
      <p:ext uri="{BB962C8B-B14F-4D97-AF65-F5344CB8AC3E}">
        <p14:creationId xmlns:p14="http://schemas.microsoft.com/office/powerpoint/2010/main" val="5475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2" y="1093335"/>
            <a:ext cx="8079921" cy="56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72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607" y="2299063"/>
            <a:ext cx="7713300" cy="43678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are at least 3 ways flatworms are more complicated than Cnidarians?</a:t>
            </a:r>
          </a:p>
          <a:p>
            <a:r>
              <a:rPr lang="en-US" sz="2400" dirty="0" smtClean="0"/>
              <a:t>How does the shape of the flatworm allow it to rely on diffusion for respiration?</a:t>
            </a:r>
          </a:p>
          <a:p>
            <a:r>
              <a:rPr lang="en-US" sz="2400" dirty="0" smtClean="0"/>
              <a:t>What are the 3 groups of flatworms? Which ones are free-living?</a:t>
            </a:r>
          </a:p>
          <a:p>
            <a:r>
              <a:rPr lang="en-US" sz="2400" dirty="0" smtClean="0"/>
              <a:t>Why is internal fertilization important!?</a:t>
            </a:r>
          </a:p>
          <a:p>
            <a:r>
              <a:rPr lang="en-US" sz="2400" dirty="0" smtClean="0"/>
              <a:t>Why does it take more energy for the “female” to reproduce?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3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9698" name="Picture 2" descr="http://sharonapbio-taxonomy.wikispaces.com/file/view/flatworm.jpg/46947927/630x385/flatw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8" y="861535"/>
            <a:ext cx="52387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www.darwinsgalapagos.com/animals/blue_flatw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96" y="3472387"/>
            <a:ext cx="38100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://www.earthlife.net/inverts/images/platyhelminthes/polycladi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71" y="104298"/>
            <a:ext cx="42862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http://magnetscience.inspiringteachers.com/flatworm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96" y="319181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Phylum Platyhelminthes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They are flatworms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133600"/>
            <a:ext cx="4495800" cy="3017838"/>
          </a:xfrm>
          <a:noFill/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6400800" y="2133600"/>
            <a:ext cx="335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You mean they are ACTUALLY flat?!?!</a:t>
            </a:r>
          </a:p>
        </p:txBody>
      </p:sp>
      <p:graphicFrame>
        <p:nvGraphicFramePr>
          <p:cNvPr id="4102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95800" y="4648200"/>
          <a:ext cx="3886200" cy="206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6" name="Bitmap Image" r:id="rId4" imgW="2200582" imgH="1171429" progId="Paint.Picture">
                  <p:embed/>
                </p:oleObj>
              </mc:Choice>
              <mc:Fallback>
                <p:oleObj name="Bitmap Image" r:id="rId4" imgW="2200582" imgH="11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648200"/>
                        <a:ext cx="3886200" cy="206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1"/>
          <p:cNvGraphicFramePr>
            <a:graphicFrameLocks noChangeAspect="1"/>
          </p:cNvGraphicFramePr>
          <p:nvPr/>
        </p:nvGraphicFramePr>
        <p:xfrm>
          <a:off x="7920038" y="5867400"/>
          <a:ext cx="12239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7" name="Bitmap Image" r:id="rId6" imgW="1400000" imgH="1133633" progId="PBrush">
                  <p:embed/>
                </p:oleObj>
              </mc:Choice>
              <mc:Fallback>
                <p:oleObj name="Bitmap Image" r:id="rId6" imgW="1400000" imgH="11336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038" y="5867400"/>
                        <a:ext cx="122396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621" name="Picture 45" descr="http://31.media.tumblr.com/tumblr_m1hlz1P7Xb1rrbma5o1_5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83741"/>
            <a:ext cx="2435225" cy="162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Turbellaria</a:t>
            </a:r>
            <a:endParaRPr lang="en-US" dirty="0" smtClean="0"/>
          </a:p>
          <a:p>
            <a:pPr lvl="1"/>
            <a:r>
              <a:rPr lang="en-US" dirty="0" smtClean="0"/>
              <a:t>Planarians; free-living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914400" y="3810000"/>
          <a:ext cx="4343400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Bitmap Image" r:id="rId4" imgW="1809524" imgH="1133633" progId="Paint.Picture">
                  <p:embed/>
                </p:oleObj>
              </mc:Choice>
              <mc:Fallback>
                <p:oleObj name="Bitmap Image" r:id="rId4" imgW="1809524" imgH="11336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10000"/>
                        <a:ext cx="4343400" cy="272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6593" y="1831383"/>
            <a:ext cx="320040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33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Trematoda</a:t>
            </a:r>
            <a:endParaRPr lang="en-US" dirty="0" smtClean="0"/>
          </a:p>
          <a:p>
            <a:pPr lvl="1"/>
            <a:r>
              <a:rPr lang="en-US" dirty="0" smtClean="0"/>
              <a:t>Flukes</a:t>
            </a:r>
          </a:p>
          <a:p>
            <a:pPr lvl="1"/>
            <a:r>
              <a:rPr lang="en-US" dirty="0" smtClean="0"/>
              <a:t>Parasitic flatworms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191000"/>
            <a:ext cx="4419600" cy="1831975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7498" y="1925052"/>
            <a:ext cx="3368651" cy="4475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86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Cestoda</a:t>
            </a:r>
            <a:endParaRPr lang="en-US" dirty="0" smtClean="0"/>
          </a:p>
          <a:p>
            <a:pPr lvl="1"/>
            <a:r>
              <a:rPr lang="en-US" dirty="0" smtClean="0"/>
              <a:t>Tapeworms</a:t>
            </a:r>
          </a:p>
          <a:p>
            <a:pPr lvl="1"/>
            <a:r>
              <a:rPr lang="en-US" dirty="0" smtClean="0"/>
              <a:t>Parasitic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1779" y="4212633"/>
            <a:ext cx="4467726" cy="231989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828800"/>
            <a:ext cx="2971800" cy="2633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77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99" y="229537"/>
            <a:ext cx="7592785" cy="1303867"/>
          </a:xfrm>
        </p:spPr>
        <p:txBody>
          <a:bodyPr/>
          <a:lstStyle/>
          <a:p>
            <a:r>
              <a:rPr lang="en-US" dirty="0"/>
              <a:t>Body Structure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 descr="flatw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16" y="1278932"/>
            <a:ext cx="7203168" cy="545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0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Feeding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176868" y="1756163"/>
            <a:ext cx="3337560" cy="576262"/>
          </a:xfrm>
        </p:spPr>
        <p:txBody>
          <a:bodyPr/>
          <a:lstStyle/>
          <a:p>
            <a:r>
              <a:rPr lang="en-US" dirty="0" smtClean="0"/>
              <a:t>Free-Living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176868" y="2332425"/>
            <a:ext cx="3337560" cy="3617462"/>
          </a:xfrm>
        </p:spPr>
        <p:txBody>
          <a:bodyPr/>
          <a:lstStyle/>
          <a:p>
            <a:r>
              <a:rPr lang="en-US" dirty="0" smtClean="0"/>
              <a:t>Mouth </a:t>
            </a:r>
            <a:r>
              <a:rPr lang="en-US" dirty="0" smtClean="0">
                <a:sym typeface="Wingdings" panose="05000000000000000000" pitchFamily="2" charset="2"/>
              </a:rPr>
              <a:t> pharynx gastro. Cavity  intestines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41832" y="1756163"/>
            <a:ext cx="3337560" cy="576262"/>
          </a:xfrm>
        </p:spPr>
        <p:txBody>
          <a:bodyPr/>
          <a:lstStyle/>
          <a:p>
            <a:r>
              <a:rPr lang="en-US" dirty="0" smtClean="0"/>
              <a:t>Parasitic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1832" y="2332425"/>
            <a:ext cx="3337560" cy="3617462"/>
          </a:xfrm>
        </p:spPr>
        <p:txBody>
          <a:bodyPr/>
          <a:lstStyle/>
          <a:p>
            <a:r>
              <a:rPr lang="en-US" dirty="0" smtClean="0"/>
              <a:t>Suck with pharynx</a:t>
            </a:r>
          </a:p>
          <a:p>
            <a:r>
              <a:rPr lang="en-US" dirty="0" smtClean="0"/>
              <a:t>Simpler digestive system</a:t>
            </a:r>
          </a:p>
          <a:p>
            <a:endParaRPr lang="en-US" dirty="0"/>
          </a:p>
          <a:p>
            <a:r>
              <a:rPr lang="en-US" dirty="0" smtClean="0"/>
              <a:t>Tapeworms: no digestive tract; absorb via diffusion!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Via diffusion (parasitic only), sometimes through flame cells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366064"/>
              </p:ext>
            </p:extLst>
          </p:nvPr>
        </p:nvGraphicFramePr>
        <p:xfrm>
          <a:off x="3934326" y="2948513"/>
          <a:ext cx="43434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Bitmap Image" r:id="rId4" imgW="1828571" imgH="1371429" progId="Paint.Picture">
                  <p:embed/>
                </p:oleObj>
              </mc:Choice>
              <mc:Fallback>
                <p:oleObj name="Bitmap Image" r:id="rId4" imgW="1828571" imgH="13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4326" y="2948513"/>
                        <a:ext cx="4343400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9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486</TotalTime>
  <Words>320</Words>
  <Application>Microsoft Office PowerPoint</Application>
  <PresentationFormat>On-screen Show (4:3)</PresentationFormat>
  <Paragraphs>67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Garamond</vt:lpstr>
      <vt:lpstr>Wingdings</vt:lpstr>
      <vt:lpstr>Organic</vt:lpstr>
      <vt:lpstr>Bitmap Image</vt:lpstr>
      <vt:lpstr>Platyhelminthes</vt:lpstr>
      <vt:lpstr>PowerPoint Presentation</vt:lpstr>
      <vt:lpstr>Phylum Platyhelminthes</vt:lpstr>
      <vt:lpstr>Examples</vt:lpstr>
      <vt:lpstr>Examples</vt:lpstr>
      <vt:lpstr>Examples</vt:lpstr>
      <vt:lpstr>Body Structure</vt:lpstr>
      <vt:lpstr>Feeding </vt:lpstr>
      <vt:lpstr>Respiration</vt:lpstr>
      <vt:lpstr>Nervous </vt:lpstr>
      <vt:lpstr>Movement/Reproduction</vt:lpstr>
      <vt:lpstr>Penis Fencing </vt:lpstr>
      <vt:lpstr>PowerPoint Presentation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Animals</dc:title>
  <dc:creator>Ashley</dc:creator>
  <cp:lastModifiedBy>Kimberly Hinds</cp:lastModifiedBy>
  <cp:revision>33</cp:revision>
  <cp:lastPrinted>2016-05-20T14:52:44Z</cp:lastPrinted>
  <dcterms:created xsi:type="dcterms:W3CDTF">2014-02-22T02:08:45Z</dcterms:created>
  <dcterms:modified xsi:type="dcterms:W3CDTF">2016-05-20T14:52:47Z</dcterms:modified>
</cp:coreProperties>
</file>