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1.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2.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3.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5" r:id="rId4"/>
    <p:sldMasterId id="2147483698" r:id="rId5"/>
    <p:sldMasterId id="2147483711" r:id="rId6"/>
    <p:sldMasterId id="2147483724" r:id="rId7"/>
    <p:sldMasterId id="2147483737" r:id="rId8"/>
    <p:sldMasterId id="2147483750" r:id="rId9"/>
    <p:sldMasterId id="2147483763" r:id="rId10"/>
    <p:sldMasterId id="2147483776" r:id="rId11"/>
    <p:sldMasterId id="2147483789" r:id="rId12"/>
    <p:sldMasterId id="2147483815" r:id="rId13"/>
    <p:sldMasterId id="2147483828" r:id="rId14"/>
  </p:sldMasterIdLst>
  <p:notesMasterIdLst>
    <p:notesMasterId r:id="rId44"/>
  </p:notesMasterIdLst>
  <p:sldIdLst>
    <p:sldId id="257" r:id="rId15"/>
    <p:sldId id="279" r:id="rId16"/>
    <p:sldId id="258" r:id="rId17"/>
    <p:sldId id="287" r:id="rId18"/>
    <p:sldId id="288" r:id="rId19"/>
    <p:sldId id="264" r:id="rId20"/>
    <p:sldId id="265" r:id="rId21"/>
    <p:sldId id="259" r:id="rId22"/>
    <p:sldId id="260" r:id="rId23"/>
    <p:sldId id="261" r:id="rId24"/>
    <p:sldId id="266" r:id="rId25"/>
    <p:sldId id="284" r:id="rId26"/>
    <p:sldId id="277" r:id="rId27"/>
    <p:sldId id="262" r:id="rId28"/>
    <p:sldId id="267" r:id="rId29"/>
    <p:sldId id="268" r:id="rId30"/>
    <p:sldId id="269" r:id="rId31"/>
    <p:sldId id="270" r:id="rId32"/>
    <p:sldId id="280" r:id="rId33"/>
    <p:sldId id="271" r:id="rId34"/>
    <p:sldId id="272" r:id="rId35"/>
    <p:sldId id="273" r:id="rId36"/>
    <p:sldId id="274" r:id="rId37"/>
    <p:sldId id="275" r:id="rId38"/>
    <p:sldId id="281" r:id="rId39"/>
    <p:sldId id="282" r:id="rId40"/>
    <p:sldId id="286" r:id="rId41"/>
    <p:sldId id="283" r:id="rId42"/>
    <p:sldId id="28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53" autoAdjust="0"/>
    <p:restoredTop sz="94660"/>
  </p:normalViewPr>
  <p:slideViewPr>
    <p:cSldViewPr>
      <p:cViewPr varScale="1">
        <p:scale>
          <a:sx n="110" d="100"/>
          <a:sy n="110" d="100"/>
        </p:scale>
        <p:origin x="179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9B1ABF-B52E-4530-92BF-40E403E44514}" type="datetimeFigureOut">
              <a:rPr lang="en-CA" smtClean="0"/>
              <a:t>25/04/2016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4C5773-22C0-44AE-860C-84EF279858CE}" type="slidenum">
              <a:rPr lang="en-CA" smtClean="0"/>
              <a:t>‹#›</a:t>
            </a:fld>
            <a:endParaRPr lang="en-CA"/>
          </a:p>
        </p:txBody>
      </p:sp>
    </p:spTree>
    <p:extLst>
      <p:ext uri="{BB962C8B-B14F-4D97-AF65-F5344CB8AC3E}">
        <p14:creationId xmlns:p14="http://schemas.microsoft.com/office/powerpoint/2010/main" val="1825920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Mnium</a:t>
            </a:r>
            <a:r>
              <a:rPr lang="en-CA" dirty="0" smtClean="0"/>
              <a:t>; </a:t>
            </a:r>
            <a:r>
              <a:rPr lang="en-CA" dirty="0" err="1" smtClean="0"/>
              <a:t>marchania</a:t>
            </a:r>
            <a:r>
              <a:rPr lang="en-CA" dirty="0" smtClean="0"/>
              <a:t> [</a:t>
            </a:r>
            <a:r>
              <a:rPr lang="en-CA" dirty="0" err="1" smtClean="0"/>
              <a:t>gemmae</a:t>
            </a:r>
            <a:r>
              <a:rPr lang="en-CA" dirty="0" smtClean="0"/>
              <a:t> cups!]; hornwort</a:t>
            </a:r>
            <a:r>
              <a:rPr lang="en-CA" baseline="0" dirty="0" smtClean="0"/>
              <a:t> -  like liver </a:t>
            </a:r>
            <a:r>
              <a:rPr lang="en-CA" baseline="0" dirty="0" err="1" smtClean="0"/>
              <a:t>wort</a:t>
            </a:r>
            <a:r>
              <a:rPr lang="en-CA" baseline="0" dirty="0" smtClean="0"/>
              <a:t> but </a:t>
            </a:r>
            <a:r>
              <a:rPr lang="en-CA" baseline="0" dirty="0" err="1" smtClean="0"/>
              <a:t>diff’t</a:t>
            </a:r>
            <a:r>
              <a:rPr lang="en-CA" baseline="0" dirty="0" smtClean="0"/>
              <a:t> sporophyte</a:t>
            </a:r>
            <a:endParaRPr lang="en-CA" dirty="0"/>
          </a:p>
        </p:txBody>
      </p:sp>
      <p:sp>
        <p:nvSpPr>
          <p:cNvPr id="4" name="Slide Number Placeholder 3"/>
          <p:cNvSpPr>
            <a:spLocks noGrp="1"/>
          </p:cNvSpPr>
          <p:nvPr>
            <p:ph type="sldNum" sz="quarter" idx="10"/>
          </p:nvPr>
        </p:nvSpPr>
        <p:spPr/>
        <p:txBody>
          <a:bodyPr/>
          <a:lstStyle/>
          <a:p>
            <a:fld id="{A01BA119-6650-4F48-BBA1-5485167F088F}" type="slidenum">
              <a:rPr lang="en-CA" smtClean="0">
                <a:solidFill>
                  <a:prstClr val="black"/>
                </a:solidFill>
              </a:rPr>
              <a:pPr/>
              <a:t>14</a:t>
            </a:fld>
            <a:endParaRPr lang="en-CA">
              <a:solidFill>
                <a:prstClr val="black"/>
              </a:solidFill>
            </a:endParaRPr>
          </a:p>
        </p:txBody>
      </p:sp>
    </p:spTree>
    <p:extLst>
      <p:ext uri="{BB962C8B-B14F-4D97-AF65-F5344CB8AC3E}">
        <p14:creationId xmlns:p14="http://schemas.microsoft.com/office/powerpoint/2010/main" val="2179360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66245B9A-B816-4084-BDA4-51ACC97D2366}" type="datetimeFigureOut">
              <a:rPr lang="en-CA" smtClean="0"/>
              <a:t>25/04/2016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01D9CF-2FB0-4A0B-9EAE-0E28F7D16DBE}" type="slidenum">
              <a:rPr lang="en-CA" smtClean="0"/>
              <a:t>‹#›</a:t>
            </a:fld>
            <a:endParaRPr lang="en-CA"/>
          </a:p>
        </p:txBody>
      </p:sp>
    </p:spTree>
    <p:extLst>
      <p:ext uri="{BB962C8B-B14F-4D97-AF65-F5344CB8AC3E}">
        <p14:creationId xmlns:p14="http://schemas.microsoft.com/office/powerpoint/2010/main" val="498265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6245B9A-B816-4084-BDA4-51ACC97D2366}" type="datetimeFigureOut">
              <a:rPr lang="en-CA" smtClean="0"/>
              <a:t>25/04/2016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01D9CF-2FB0-4A0B-9EAE-0E28F7D16DBE}" type="slidenum">
              <a:rPr lang="en-CA" smtClean="0"/>
              <a:t>‹#›</a:t>
            </a:fld>
            <a:endParaRPr lang="en-CA"/>
          </a:p>
        </p:txBody>
      </p:sp>
    </p:spTree>
    <p:extLst>
      <p:ext uri="{BB962C8B-B14F-4D97-AF65-F5344CB8AC3E}">
        <p14:creationId xmlns:p14="http://schemas.microsoft.com/office/powerpoint/2010/main" val="195462781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08EE9AD-A51B-40AF-8375-046095A3778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7841085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0D08EDD-DCB9-433E-99D5-E10F730B677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681729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7A66FB4-A5A1-4D36-8AA5-22E747BC567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02147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21E98D7-23F0-4FAE-8AE8-BCD6ED69FBF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215404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71E4D35-2FF6-43D7-B03A-CE9CC3D8720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32340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44B8D2B-507D-47BF-A746-D740AF07CE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922308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DDC3DE1-0523-4C96-AF9A-055CF20F9D9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1750592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C10A610-02BB-43DD-AD6F-C55EB5E3D40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125231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17CBDF6-75A0-44F4-9B35-6741F5FB515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82717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7F32C5A-AF4D-4E81-9474-E07A3C6B5B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17168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6245B9A-B816-4084-BDA4-51ACC97D2366}" type="datetimeFigureOut">
              <a:rPr lang="en-CA" smtClean="0"/>
              <a:t>25/04/2016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01D9CF-2FB0-4A0B-9EAE-0E28F7D16DBE}" type="slidenum">
              <a:rPr lang="en-CA" smtClean="0"/>
              <a:t>‹#›</a:t>
            </a:fld>
            <a:endParaRPr lang="en-CA"/>
          </a:p>
        </p:txBody>
      </p:sp>
    </p:spTree>
    <p:extLst>
      <p:ext uri="{BB962C8B-B14F-4D97-AF65-F5344CB8AC3E}">
        <p14:creationId xmlns:p14="http://schemas.microsoft.com/office/powerpoint/2010/main" val="210957799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90E93C8-4387-47D8-AA45-9444CF7D3C4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707675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0846684-48C7-490C-8DD2-45E03FC80F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5215761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08EE9AD-A51B-40AF-8375-046095A3778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716142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0D08EDD-DCB9-433E-99D5-E10F730B677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685918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7A66FB4-A5A1-4D36-8AA5-22E747BC567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497090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21E98D7-23F0-4FAE-8AE8-BCD6ED69FBF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270607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71E4D35-2FF6-43D7-B03A-CE9CC3D8720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5609229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44B8D2B-507D-47BF-A746-D740AF07CE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768286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DDC3DE1-0523-4C96-AF9A-055CF20F9D9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5865054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C10A610-02BB-43DD-AD6F-C55EB5E3D40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0157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90BDEF7-DE93-46B9-AAC5-C9CF60CBB9C2}" type="datetimeFigureOut">
              <a:rPr lang="en-CA" smtClean="0"/>
              <a:pPr/>
              <a:t>25/04/2016</a:t>
            </a:fld>
            <a:endParaRPr lang="en-CA"/>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CA">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778967FE-56B1-48D8-9018-EE6104CE320E}" type="slidenum">
              <a:rPr lang="en-CA" smtClean="0">
                <a:solidFill>
                  <a:srgbClr val="94C600"/>
                </a:solidFill>
              </a:rPr>
              <a:pPr/>
              <a:t>‹#›</a:t>
            </a:fld>
            <a:endParaRPr lang="en-CA">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2711321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17CBDF6-75A0-44F4-9B35-6741F5FB515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05016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7F32C5A-AF4D-4E81-9474-E07A3C6B5B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946348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90E93C8-4387-47D8-AA45-9444CF7D3C4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006309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0846684-48C7-490C-8DD2-45E03FC80F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21126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08EE9AD-A51B-40AF-8375-046095A3778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0779575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0D08EDD-DCB9-433E-99D5-E10F730B677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440231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7A66FB4-A5A1-4D36-8AA5-22E747BC567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332286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21E98D7-23F0-4FAE-8AE8-BCD6ED69FBF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021690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71E4D35-2FF6-43D7-B03A-CE9CC3D8720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259524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44B8D2B-507D-47BF-A746-D740AF07CE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6600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3568" y="764704"/>
            <a:ext cx="7776864"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3568" y="1916832"/>
            <a:ext cx="7776864" cy="3915797"/>
          </a:xfrm>
        </p:spPr>
        <p:txBody>
          <a:bodyPr>
            <a:normAutofit/>
          </a:bodyPr>
          <a:lstStyle>
            <a:lvl1pPr>
              <a:defRPr sz="2800"/>
            </a:lvl1pPr>
            <a:lvl2pPr>
              <a:defRPr sz="2800"/>
            </a:lvl2pPr>
            <a:lvl3pPr>
              <a:defRPr sz="2800"/>
            </a:lvl3pPr>
            <a:lvl4pPr>
              <a:defRPr sz="2800"/>
            </a:lvl4pPr>
            <a:lvl5pPr>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90BDEF7-DE93-46B9-AAC5-C9CF60CBB9C2}" type="datetimeFigureOut">
              <a:rPr lang="en-CA" smtClean="0"/>
              <a:pPr/>
              <a:t>25/04/2016</a:t>
            </a:fld>
            <a:endParaRPr lang="en-CA"/>
          </a:p>
        </p:txBody>
      </p:sp>
      <p:sp>
        <p:nvSpPr>
          <p:cNvPr id="5" name="Footer Placeholder 4"/>
          <p:cNvSpPr>
            <a:spLocks noGrp="1"/>
          </p:cNvSpPr>
          <p:nvPr>
            <p:ph type="ftr" sz="quarter" idx="11"/>
          </p:nvPr>
        </p:nvSpPr>
        <p:spPr/>
        <p:txBody>
          <a:bodyPr/>
          <a:lstStyle/>
          <a:p>
            <a:endParaRPr lang="en-CA">
              <a:solidFill>
                <a:srgbClr val="94C600"/>
              </a:solidFill>
            </a:endParaRPr>
          </a:p>
        </p:txBody>
      </p:sp>
      <p:sp>
        <p:nvSpPr>
          <p:cNvPr id="6" name="Slide Number Placeholder 5"/>
          <p:cNvSpPr>
            <a:spLocks noGrp="1"/>
          </p:cNvSpPr>
          <p:nvPr>
            <p:ph type="sldNum" sz="quarter" idx="12"/>
          </p:nvPr>
        </p:nvSpPr>
        <p:spPr/>
        <p:txBody>
          <a:bodyPr/>
          <a:lstStyle/>
          <a:p>
            <a:fld id="{778967FE-56B1-48D8-9018-EE6104CE320E}" type="slidenum">
              <a:rPr lang="en-CA" smtClean="0"/>
              <a:pPr/>
              <a:t>‹#›</a:t>
            </a:fld>
            <a:endParaRPr lang="en-CA"/>
          </a:p>
        </p:txBody>
      </p:sp>
    </p:spTree>
    <p:extLst>
      <p:ext uri="{BB962C8B-B14F-4D97-AF65-F5344CB8AC3E}">
        <p14:creationId xmlns:p14="http://schemas.microsoft.com/office/powerpoint/2010/main" val="89696941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DDC3DE1-0523-4C96-AF9A-055CF20F9D9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702780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C10A610-02BB-43DD-AD6F-C55EB5E3D40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038645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17CBDF6-75A0-44F4-9B35-6741F5FB515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1054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7F32C5A-AF4D-4E81-9474-E07A3C6B5B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244781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90E93C8-4387-47D8-AA45-9444CF7D3C4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283745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0846684-48C7-490C-8DD2-45E03FC80F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346213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08EE9AD-A51B-40AF-8375-046095A3778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624024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0D08EDD-DCB9-433E-99D5-E10F730B677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9854937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7A66FB4-A5A1-4D36-8AA5-22E747BC567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809748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21E98D7-23F0-4FAE-8AE8-BCD6ED69FBF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0131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0BDEF7-DE93-46B9-AAC5-C9CF60CBB9C2}" type="datetimeFigureOut">
              <a:rPr lang="en-CA" smtClean="0"/>
              <a:pPr/>
              <a:t>25/04/2016</a:t>
            </a:fld>
            <a:endParaRPr lang="en-CA"/>
          </a:p>
        </p:txBody>
      </p:sp>
      <p:sp>
        <p:nvSpPr>
          <p:cNvPr id="5" name="Footer Placeholder 4"/>
          <p:cNvSpPr>
            <a:spLocks noGrp="1"/>
          </p:cNvSpPr>
          <p:nvPr>
            <p:ph type="ftr" sz="quarter" idx="11"/>
          </p:nvPr>
        </p:nvSpPr>
        <p:spPr/>
        <p:txBody>
          <a:bodyPr/>
          <a:lstStyle/>
          <a:p>
            <a:endParaRPr lang="en-CA">
              <a:solidFill>
                <a:srgbClr val="94C600"/>
              </a:solidFill>
            </a:endParaRPr>
          </a:p>
        </p:txBody>
      </p:sp>
      <p:sp>
        <p:nvSpPr>
          <p:cNvPr id="6" name="Slide Number Placeholder 5"/>
          <p:cNvSpPr>
            <a:spLocks noGrp="1"/>
          </p:cNvSpPr>
          <p:nvPr>
            <p:ph type="sldNum" sz="quarter" idx="12"/>
          </p:nvPr>
        </p:nvSpPr>
        <p:spPr/>
        <p:txBody>
          <a:bodyPr/>
          <a:lstStyle/>
          <a:p>
            <a:fld id="{778967FE-56B1-48D8-9018-EE6104CE320E}" type="slidenum">
              <a:rPr lang="en-CA" smtClean="0"/>
              <a:pPr/>
              <a:t>‹#›</a:t>
            </a:fld>
            <a:endParaRPr lang="en-CA"/>
          </a:p>
        </p:txBody>
      </p:sp>
    </p:spTree>
    <p:extLst>
      <p:ext uri="{BB962C8B-B14F-4D97-AF65-F5344CB8AC3E}">
        <p14:creationId xmlns:p14="http://schemas.microsoft.com/office/powerpoint/2010/main" val="111078831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71E4D35-2FF6-43D7-B03A-CE9CC3D8720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970702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44B8D2B-507D-47BF-A746-D740AF07CE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073365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DDC3DE1-0523-4C96-AF9A-055CF20F9D9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759107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C10A610-02BB-43DD-AD6F-C55EB5E3D40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808614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17CBDF6-75A0-44F4-9B35-6741F5FB515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713671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7F32C5A-AF4D-4E81-9474-E07A3C6B5B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9469473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90E93C8-4387-47D8-AA45-9444CF7D3C4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1327887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0846684-48C7-490C-8DD2-45E03FC80F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7055348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08EE9AD-A51B-40AF-8375-046095A3778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2238087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0D08EDD-DCB9-433E-99D5-E10F730B677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8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90BDEF7-DE93-46B9-AAC5-C9CF60CBB9C2}" type="datetimeFigureOut">
              <a:rPr lang="en-CA" smtClean="0"/>
              <a:pPr/>
              <a:t>25/04/2016</a:t>
            </a:fld>
            <a:endParaRPr lang="en-CA"/>
          </a:p>
        </p:txBody>
      </p:sp>
      <p:sp>
        <p:nvSpPr>
          <p:cNvPr id="6" name="Footer Placeholder 5"/>
          <p:cNvSpPr>
            <a:spLocks noGrp="1"/>
          </p:cNvSpPr>
          <p:nvPr>
            <p:ph type="ftr" sz="quarter" idx="11"/>
          </p:nvPr>
        </p:nvSpPr>
        <p:spPr/>
        <p:txBody>
          <a:bodyPr/>
          <a:lstStyle/>
          <a:p>
            <a:endParaRPr lang="en-CA">
              <a:solidFill>
                <a:srgbClr val="94C600"/>
              </a:solidFill>
            </a:endParaRPr>
          </a:p>
        </p:txBody>
      </p:sp>
      <p:sp>
        <p:nvSpPr>
          <p:cNvPr id="7" name="Slide Number Placeholder 6"/>
          <p:cNvSpPr>
            <a:spLocks noGrp="1"/>
          </p:cNvSpPr>
          <p:nvPr>
            <p:ph type="sldNum" sz="quarter" idx="12"/>
          </p:nvPr>
        </p:nvSpPr>
        <p:spPr/>
        <p:txBody>
          <a:bodyPr/>
          <a:lstStyle/>
          <a:p>
            <a:fld id="{778967FE-56B1-48D8-9018-EE6104CE320E}" type="slidenum">
              <a:rPr lang="en-CA" smtClean="0"/>
              <a:pPr/>
              <a:t>‹#›</a:t>
            </a:fld>
            <a:endParaRPr lang="en-CA"/>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516635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7A66FB4-A5A1-4D36-8AA5-22E747BC567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576312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21E98D7-23F0-4FAE-8AE8-BCD6ED69FBF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13948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71E4D35-2FF6-43D7-B03A-CE9CC3D8720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7896971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44B8D2B-507D-47BF-A746-D740AF07CE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750622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DDC3DE1-0523-4C96-AF9A-055CF20F9D9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8127770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C10A610-02BB-43DD-AD6F-C55EB5E3D40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453694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17CBDF6-75A0-44F4-9B35-6741F5FB515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062134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7F32C5A-AF4D-4E81-9474-E07A3C6B5B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7390715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90E93C8-4387-47D8-AA45-9444CF7D3C4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3396372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0846684-48C7-490C-8DD2-45E03FC80F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4724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90BDEF7-DE93-46B9-AAC5-C9CF60CBB9C2}" type="datetimeFigureOut">
              <a:rPr lang="en-CA" smtClean="0"/>
              <a:pPr/>
              <a:t>25/04/2016</a:t>
            </a:fld>
            <a:endParaRPr lang="en-CA"/>
          </a:p>
        </p:txBody>
      </p:sp>
      <p:sp>
        <p:nvSpPr>
          <p:cNvPr id="8" name="Footer Placeholder 7"/>
          <p:cNvSpPr>
            <a:spLocks noGrp="1"/>
          </p:cNvSpPr>
          <p:nvPr>
            <p:ph type="ftr" sz="quarter" idx="11"/>
          </p:nvPr>
        </p:nvSpPr>
        <p:spPr/>
        <p:txBody>
          <a:bodyPr/>
          <a:lstStyle/>
          <a:p>
            <a:endParaRPr lang="en-CA">
              <a:solidFill>
                <a:srgbClr val="94C600"/>
              </a:solidFill>
            </a:endParaRPr>
          </a:p>
        </p:txBody>
      </p:sp>
      <p:sp>
        <p:nvSpPr>
          <p:cNvPr id="9" name="Slide Number Placeholder 8"/>
          <p:cNvSpPr>
            <a:spLocks noGrp="1"/>
          </p:cNvSpPr>
          <p:nvPr>
            <p:ph type="sldNum" sz="quarter" idx="12"/>
          </p:nvPr>
        </p:nvSpPr>
        <p:spPr/>
        <p:txBody>
          <a:bodyPr/>
          <a:lstStyle/>
          <a:p>
            <a:fld id="{778967FE-56B1-48D8-9018-EE6104CE320E}" type="slidenum">
              <a:rPr lang="en-CA" smtClean="0"/>
              <a:pPr/>
              <a:t>‹#›</a:t>
            </a:fld>
            <a:endParaRPr lang="en-CA"/>
          </a:p>
        </p:txBody>
      </p:sp>
    </p:spTree>
    <p:extLst>
      <p:ext uri="{BB962C8B-B14F-4D97-AF65-F5344CB8AC3E}">
        <p14:creationId xmlns:p14="http://schemas.microsoft.com/office/powerpoint/2010/main" val="40895691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08EE9AD-A51B-40AF-8375-046095A3778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414867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0D08EDD-DCB9-433E-99D5-E10F730B677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240354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7A66FB4-A5A1-4D36-8AA5-22E747BC567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785298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21E98D7-23F0-4FAE-8AE8-BCD6ED69FBF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075481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71E4D35-2FF6-43D7-B03A-CE9CC3D8720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172842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44B8D2B-507D-47BF-A746-D740AF07CE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765397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DDC3DE1-0523-4C96-AF9A-055CF20F9D9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7156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0BDEF7-DE93-46B9-AAC5-C9CF60CBB9C2}" type="datetimeFigureOut">
              <a:rPr lang="en-CA" smtClean="0"/>
              <a:pPr/>
              <a:t>25/04/2016</a:t>
            </a:fld>
            <a:endParaRPr lang="en-CA"/>
          </a:p>
        </p:txBody>
      </p:sp>
      <p:sp>
        <p:nvSpPr>
          <p:cNvPr id="4" name="Footer Placeholder 3"/>
          <p:cNvSpPr>
            <a:spLocks noGrp="1"/>
          </p:cNvSpPr>
          <p:nvPr>
            <p:ph type="ftr" sz="quarter" idx="11"/>
          </p:nvPr>
        </p:nvSpPr>
        <p:spPr/>
        <p:txBody>
          <a:bodyPr/>
          <a:lstStyle/>
          <a:p>
            <a:endParaRPr lang="en-CA">
              <a:solidFill>
                <a:srgbClr val="94C600"/>
              </a:solidFill>
            </a:endParaRPr>
          </a:p>
        </p:txBody>
      </p:sp>
      <p:sp>
        <p:nvSpPr>
          <p:cNvPr id="5" name="Slide Number Placeholder 4"/>
          <p:cNvSpPr>
            <a:spLocks noGrp="1"/>
          </p:cNvSpPr>
          <p:nvPr>
            <p:ph type="sldNum" sz="quarter" idx="12"/>
          </p:nvPr>
        </p:nvSpPr>
        <p:spPr/>
        <p:txBody>
          <a:bodyPr/>
          <a:lstStyle/>
          <a:p>
            <a:fld id="{778967FE-56B1-48D8-9018-EE6104CE320E}" type="slidenum">
              <a:rPr lang="en-CA" smtClean="0"/>
              <a:pPr/>
              <a:t>‹#›</a:t>
            </a:fld>
            <a:endParaRPr lang="en-CA"/>
          </a:p>
        </p:txBody>
      </p:sp>
    </p:spTree>
    <p:extLst>
      <p:ext uri="{BB962C8B-B14F-4D97-AF65-F5344CB8AC3E}">
        <p14:creationId xmlns:p14="http://schemas.microsoft.com/office/powerpoint/2010/main" val="2244923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BDEF7-DE93-46B9-AAC5-C9CF60CBB9C2}" type="datetimeFigureOut">
              <a:rPr lang="en-CA" smtClean="0"/>
              <a:pPr/>
              <a:t>25/04/2016</a:t>
            </a:fld>
            <a:endParaRPr lang="en-CA"/>
          </a:p>
        </p:txBody>
      </p:sp>
      <p:sp>
        <p:nvSpPr>
          <p:cNvPr id="3" name="Footer Placeholder 2"/>
          <p:cNvSpPr>
            <a:spLocks noGrp="1"/>
          </p:cNvSpPr>
          <p:nvPr>
            <p:ph type="ftr" sz="quarter" idx="11"/>
          </p:nvPr>
        </p:nvSpPr>
        <p:spPr/>
        <p:txBody>
          <a:bodyPr/>
          <a:lstStyle/>
          <a:p>
            <a:endParaRPr lang="en-CA">
              <a:solidFill>
                <a:srgbClr val="94C600"/>
              </a:solidFill>
            </a:endParaRPr>
          </a:p>
        </p:txBody>
      </p:sp>
      <p:sp>
        <p:nvSpPr>
          <p:cNvPr id="4" name="Slide Number Placeholder 3"/>
          <p:cNvSpPr>
            <a:spLocks noGrp="1"/>
          </p:cNvSpPr>
          <p:nvPr>
            <p:ph type="sldNum" sz="quarter" idx="12"/>
          </p:nvPr>
        </p:nvSpPr>
        <p:spPr/>
        <p:txBody>
          <a:bodyPr/>
          <a:lstStyle/>
          <a:p>
            <a:fld id="{778967FE-56B1-48D8-9018-EE6104CE320E}" type="slidenum">
              <a:rPr lang="en-CA" smtClean="0"/>
              <a:pPr/>
              <a:t>‹#›</a:t>
            </a:fld>
            <a:endParaRPr lang="en-CA"/>
          </a:p>
        </p:txBody>
      </p:sp>
    </p:spTree>
    <p:extLst>
      <p:ext uri="{BB962C8B-B14F-4D97-AF65-F5344CB8AC3E}">
        <p14:creationId xmlns:p14="http://schemas.microsoft.com/office/powerpoint/2010/main" val="3278660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190BDEF7-DE93-46B9-AAC5-C9CF60CBB9C2}" type="datetimeFigureOut">
              <a:rPr lang="en-CA" smtClean="0"/>
              <a:pPr/>
              <a:t>25/04/2016</a:t>
            </a:fld>
            <a:endParaRPr lang="en-CA"/>
          </a:p>
        </p:txBody>
      </p:sp>
      <p:sp>
        <p:nvSpPr>
          <p:cNvPr id="7" name="Slide Number Placeholder 6"/>
          <p:cNvSpPr>
            <a:spLocks noGrp="1"/>
          </p:cNvSpPr>
          <p:nvPr>
            <p:ph type="sldNum" sz="quarter" idx="12"/>
          </p:nvPr>
        </p:nvSpPr>
        <p:spPr/>
        <p:txBody>
          <a:bodyPr/>
          <a:lstStyle/>
          <a:p>
            <a:fld id="{778967FE-56B1-48D8-9018-EE6104CE320E}" type="slidenum">
              <a:rPr lang="en-CA" smtClean="0"/>
              <a:pPr/>
              <a:t>‹#›</a:t>
            </a:fld>
            <a:endParaRPr lang="en-CA"/>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CA">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05494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6245B9A-B816-4084-BDA4-51ACC97D2366}" type="datetimeFigureOut">
              <a:rPr lang="en-CA" smtClean="0"/>
              <a:t>25/04/2016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01D9CF-2FB0-4A0B-9EAE-0E28F7D16DBE}" type="slidenum">
              <a:rPr lang="en-CA" smtClean="0"/>
              <a:t>‹#›</a:t>
            </a:fld>
            <a:endParaRPr lang="en-CA"/>
          </a:p>
        </p:txBody>
      </p:sp>
    </p:spTree>
    <p:extLst>
      <p:ext uri="{BB962C8B-B14F-4D97-AF65-F5344CB8AC3E}">
        <p14:creationId xmlns:p14="http://schemas.microsoft.com/office/powerpoint/2010/main" val="3084956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0BDEF7-DE93-46B9-AAC5-C9CF60CBB9C2}" type="datetimeFigureOut">
              <a:rPr lang="en-CA" smtClean="0"/>
              <a:pPr/>
              <a:t>25/04/2016</a:t>
            </a:fld>
            <a:endParaRPr lang="en-CA"/>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CA">
              <a:solidFill>
                <a:srgbClr val="94C600"/>
              </a:solidFill>
            </a:endParaRPr>
          </a:p>
        </p:txBody>
      </p:sp>
      <p:sp>
        <p:nvSpPr>
          <p:cNvPr id="7" name="Slide Number Placeholder 6"/>
          <p:cNvSpPr>
            <a:spLocks noGrp="1"/>
          </p:cNvSpPr>
          <p:nvPr>
            <p:ph type="sldNum" sz="quarter" idx="12"/>
          </p:nvPr>
        </p:nvSpPr>
        <p:spPr/>
        <p:txBody>
          <a:bodyPr/>
          <a:lstStyle/>
          <a:p>
            <a:fld id="{778967FE-56B1-48D8-9018-EE6104CE320E}" type="slidenum">
              <a:rPr lang="en-CA" smtClean="0"/>
              <a:pPr/>
              <a:t>‹#›</a:t>
            </a:fld>
            <a:endParaRPr lang="en-CA"/>
          </a:p>
        </p:txBody>
      </p:sp>
    </p:spTree>
    <p:extLst>
      <p:ext uri="{BB962C8B-B14F-4D97-AF65-F5344CB8AC3E}">
        <p14:creationId xmlns:p14="http://schemas.microsoft.com/office/powerpoint/2010/main" val="21495869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0BDEF7-DE93-46B9-AAC5-C9CF60CBB9C2}" type="datetimeFigureOut">
              <a:rPr lang="en-CA" smtClean="0"/>
              <a:pPr/>
              <a:t>25/04/2016</a:t>
            </a:fld>
            <a:endParaRPr lang="en-CA"/>
          </a:p>
        </p:txBody>
      </p:sp>
      <p:sp>
        <p:nvSpPr>
          <p:cNvPr id="5" name="Footer Placeholder 4"/>
          <p:cNvSpPr>
            <a:spLocks noGrp="1"/>
          </p:cNvSpPr>
          <p:nvPr>
            <p:ph type="ftr" sz="quarter" idx="11"/>
          </p:nvPr>
        </p:nvSpPr>
        <p:spPr/>
        <p:txBody>
          <a:bodyPr/>
          <a:lstStyle/>
          <a:p>
            <a:endParaRPr lang="en-CA">
              <a:solidFill>
                <a:srgbClr val="94C600"/>
              </a:solidFill>
            </a:endParaRPr>
          </a:p>
        </p:txBody>
      </p:sp>
      <p:sp>
        <p:nvSpPr>
          <p:cNvPr id="6" name="Slide Number Placeholder 5"/>
          <p:cNvSpPr>
            <a:spLocks noGrp="1"/>
          </p:cNvSpPr>
          <p:nvPr>
            <p:ph type="sldNum" sz="quarter" idx="12"/>
          </p:nvPr>
        </p:nvSpPr>
        <p:spPr/>
        <p:txBody>
          <a:bodyPr/>
          <a:lstStyle/>
          <a:p>
            <a:fld id="{778967FE-56B1-48D8-9018-EE6104CE320E}" type="slidenum">
              <a:rPr lang="en-CA" smtClean="0"/>
              <a:pPr/>
              <a:t>‹#›</a:t>
            </a:fld>
            <a:endParaRPr lang="en-CA"/>
          </a:p>
        </p:txBody>
      </p:sp>
    </p:spTree>
    <p:extLst>
      <p:ext uri="{BB962C8B-B14F-4D97-AF65-F5344CB8AC3E}">
        <p14:creationId xmlns:p14="http://schemas.microsoft.com/office/powerpoint/2010/main" val="89805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0BDEF7-DE93-46B9-AAC5-C9CF60CBB9C2}" type="datetimeFigureOut">
              <a:rPr lang="en-CA" smtClean="0"/>
              <a:pPr/>
              <a:t>25/04/2016</a:t>
            </a:fld>
            <a:endParaRPr lang="en-CA"/>
          </a:p>
        </p:txBody>
      </p:sp>
      <p:sp>
        <p:nvSpPr>
          <p:cNvPr id="5" name="Footer Placeholder 4"/>
          <p:cNvSpPr>
            <a:spLocks noGrp="1"/>
          </p:cNvSpPr>
          <p:nvPr>
            <p:ph type="ftr" sz="quarter" idx="11"/>
          </p:nvPr>
        </p:nvSpPr>
        <p:spPr/>
        <p:txBody>
          <a:bodyPr/>
          <a:lstStyle/>
          <a:p>
            <a:endParaRPr lang="en-CA">
              <a:solidFill>
                <a:srgbClr val="94C600"/>
              </a:solidFill>
            </a:endParaRPr>
          </a:p>
        </p:txBody>
      </p:sp>
      <p:sp>
        <p:nvSpPr>
          <p:cNvPr id="6" name="Slide Number Placeholder 5"/>
          <p:cNvSpPr>
            <a:spLocks noGrp="1"/>
          </p:cNvSpPr>
          <p:nvPr>
            <p:ph type="sldNum" sz="quarter" idx="12"/>
          </p:nvPr>
        </p:nvSpPr>
        <p:spPr/>
        <p:txBody>
          <a:bodyPr/>
          <a:lstStyle/>
          <a:p>
            <a:fld id="{778967FE-56B1-48D8-9018-EE6104CE320E}" type="slidenum">
              <a:rPr lang="en-CA" smtClean="0"/>
              <a:pPr/>
              <a:t>‹#›</a:t>
            </a:fld>
            <a:endParaRPr lang="en-CA"/>
          </a:p>
        </p:txBody>
      </p:sp>
    </p:spTree>
    <p:extLst>
      <p:ext uri="{BB962C8B-B14F-4D97-AF65-F5344CB8AC3E}">
        <p14:creationId xmlns:p14="http://schemas.microsoft.com/office/powerpoint/2010/main" val="3182389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C10A610-02BB-43DD-AD6F-C55EB5E3D40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81634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17CBDF6-75A0-44F4-9B35-6741F5FB515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49047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7F32C5A-AF4D-4E81-9474-E07A3C6B5B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811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90E93C8-4387-47D8-AA45-9444CF7D3C4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26869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0846684-48C7-490C-8DD2-45E03FC80F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01282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08EE9AD-A51B-40AF-8375-046095A3778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39122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0D08EDD-DCB9-433E-99D5-E10F730B677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2386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245B9A-B816-4084-BDA4-51ACC97D2366}" type="datetimeFigureOut">
              <a:rPr lang="en-CA" smtClean="0"/>
              <a:t>25/04/2016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01D9CF-2FB0-4A0B-9EAE-0E28F7D16DBE}" type="slidenum">
              <a:rPr lang="en-CA" smtClean="0"/>
              <a:t>‹#›</a:t>
            </a:fld>
            <a:endParaRPr lang="en-CA"/>
          </a:p>
        </p:txBody>
      </p:sp>
    </p:spTree>
    <p:extLst>
      <p:ext uri="{BB962C8B-B14F-4D97-AF65-F5344CB8AC3E}">
        <p14:creationId xmlns:p14="http://schemas.microsoft.com/office/powerpoint/2010/main" val="12274141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7A66FB4-A5A1-4D36-8AA5-22E747BC567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2357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21E98D7-23F0-4FAE-8AE8-BCD6ED69FBF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01610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71E4D35-2FF6-43D7-B03A-CE9CC3D8720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81435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44B8D2B-507D-47BF-A746-D740AF07CE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901879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DDC3DE1-0523-4C96-AF9A-055CF20F9D9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43945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C10A610-02BB-43DD-AD6F-C55EB5E3D40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66306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17CBDF6-75A0-44F4-9B35-6741F5FB515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85042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7F32C5A-AF4D-4E81-9474-E07A3C6B5B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58263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90E93C8-4387-47D8-AA45-9444CF7D3C4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20896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0846684-48C7-490C-8DD2-45E03FC80F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844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66245B9A-B816-4084-BDA4-51ACC97D2366}" type="datetimeFigureOut">
              <a:rPr lang="en-CA" smtClean="0"/>
              <a:t>25/04/2016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01D9CF-2FB0-4A0B-9EAE-0E28F7D16DBE}" type="slidenum">
              <a:rPr lang="en-CA" smtClean="0"/>
              <a:t>‹#›</a:t>
            </a:fld>
            <a:endParaRPr lang="en-CA"/>
          </a:p>
        </p:txBody>
      </p:sp>
    </p:spTree>
    <p:extLst>
      <p:ext uri="{BB962C8B-B14F-4D97-AF65-F5344CB8AC3E}">
        <p14:creationId xmlns:p14="http://schemas.microsoft.com/office/powerpoint/2010/main" val="30847690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08EE9AD-A51B-40AF-8375-046095A3778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26508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0D08EDD-DCB9-433E-99D5-E10F730B677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47511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7A66FB4-A5A1-4D36-8AA5-22E747BC567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535145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21E98D7-23F0-4FAE-8AE8-BCD6ED69FBF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09311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71E4D35-2FF6-43D7-B03A-CE9CC3D8720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72256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44B8D2B-507D-47BF-A746-D740AF07CE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44756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DDC3DE1-0523-4C96-AF9A-055CF20F9D9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0130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C10A610-02BB-43DD-AD6F-C55EB5E3D40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70604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17CBDF6-75A0-44F4-9B35-6741F5FB515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58974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7F32C5A-AF4D-4E81-9474-E07A3C6B5B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63310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66245B9A-B816-4084-BDA4-51ACC97D2366}" type="datetimeFigureOut">
              <a:rPr lang="en-CA" smtClean="0"/>
              <a:t>25/04/2016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301D9CF-2FB0-4A0B-9EAE-0E28F7D16DBE}" type="slidenum">
              <a:rPr lang="en-CA" smtClean="0"/>
              <a:t>‹#›</a:t>
            </a:fld>
            <a:endParaRPr lang="en-CA"/>
          </a:p>
        </p:txBody>
      </p:sp>
    </p:spTree>
    <p:extLst>
      <p:ext uri="{BB962C8B-B14F-4D97-AF65-F5344CB8AC3E}">
        <p14:creationId xmlns:p14="http://schemas.microsoft.com/office/powerpoint/2010/main" val="20667559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90E93C8-4387-47D8-AA45-9444CF7D3C4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72812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0846684-48C7-490C-8DD2-45E03FC80F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75195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08EE9AD-A51B-40AF-8375-046095A3778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894593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0D08EDD-DCB9-433E-99D5-E10F730B677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55525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7A66FB4-A5A1-4D36-8AA5-22E747BC567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92627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21E98D7-23F0-4FAE-8AE8-BCD6ED69FBF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66040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71E4D35-2FF6-43D7-B03A-CE9CC3D8720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95562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44B8D2B-507D-47BF-A746-D740AF07CE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781088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DDC3DE1-0523-4C96-AF9A-055CF20F9D9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71802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C10A610-02BB-43DD-AD6F-C55EB5E3D40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3262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66245B9A-B816-4084-BDA4-51ACC97D2366}" type="datetimeFigureOut">
              <a:rPr lang="en-CA" smtClean="0"/>
              <a:t>25/04/2016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301D9CF-2FB0-4A0B-9EAE-0E28F7D16DBE}" type="slidenum">
              <a:rPr lang="en-CA" smtClean="0"/>
              <a:t>‹#›</a:t>
            </a:fld>
            <a:endParaRPr lang="en-CA"/>
          </a:p>
        </p:txBody>
      </p:sp>
    </p:spTree>
    <p:extLst>
      <p:ext uri="{BB962C8B-B14F-4D97-AF65-F5344CB8AC3E}">
        <p14:creationId xmlns:p14="http://schemas.microsoft.com/office/powerpoint/2010/main" val="25865200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17CBDF6-75A0-44F4-9B35-6741F5FB515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00752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7F32C5A-AF4D-4E81-9474-E07A3C6B5B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428475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90E93C8-4387-47D8-AA45-9444CF7D3C4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60831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0846684-48C7-490C-8DD2-45E03FC80F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57396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08EE9AD-A51B-40AF-8375-046095A3778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61293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0D08EDD-DCB9-433E-99D5-E10F730B677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49704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7A66FB4-A5A1-4D36-8AA5-22E747BC567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96185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21E98D7-23F0-4FAE-8AE8-BCD6ED69FBF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13657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71E4D35-2FF6-43D7-B03A-CE9CC3D8720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37783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44B8D2B-507D-47BF-A746-D740AF07CE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4431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245B9A-B816-4084-BDA4-51ACC97D2366}" type="datetimeFigureOut">
              <a:rPr lang="en-CA" smtClean="0"/>
              <a:t>25/04/2016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301D9CF-2FB0-4A0B-9EAE-0E28F7D16DBE}" type="slidenum">
              <a:rPr lang="en-CA" smtClean="0"/>
              <a:t>‹#›</a:t>
            </a:fld>
            <a:endParaRPr lang="en-CA"/>
          </a:p>
        </p:txBody>
      </p:sp>
    </p:spTree>
    <p:extLst>
      <p:ext uri="{BB962C8B-B14F-4D97-AF65-F5344CB8AC3E}">
        <p14:creationId xmlns:p14="http://schemas.microsoft.com/office/powerpoint/2010/main" val="21350733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DDC3DE1-0523-4C96-AF9A-055CF20F9D9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51668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C10A610-02BB-43DD-AD6F-C55EB5E3D40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30483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17CBDF6-75A0-44F4-9B35-6741F5FB515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76542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7F32C5A-AF4D-4E81-9474-E07A3C6B5B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61635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90E93C8-4387-47D8-AA45-9444CF7D3C4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23186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0846684-48C7-490C-8DD2-45E03FC80F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73963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08EE9AD-A51B-40AF-8375-046095A3778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79240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0D08EDD-DCB9-433E-99D5-E10F730B677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6155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7A66FB4-A5A1-4D36-8AA5-22E747BC567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64993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21E98D7-23F0-4FAE-8AE8-BCD6ED69FBF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632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245B9A-B816-4084-BDA4-51ACC97D2366}" type="datetimeFigureOut">
              <a:rPr lang="en-CA" smtClean="0"/>
              <a:t>25/04/2016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01D9CF-2FB0-4A0B-9EAE-0E28F7D16DBE}" type="slidenum">
              <a:rPr lang="en-CA" smtClean="0"/>
              <a:t>‹#›</a:t>
            </a:fld>
            <a:endParaRPr lang="en-CA"/>
          </a:p>
        </p:txBody>
      </p:sp>
    </p:spTree>
    <p:extLst>
      <p:ext uri="{BB962C8B-B14F-4D97-AF65-F5344CB8AC3E}">
        <p14:creationId xmlns:p14="http://schemas.microsoft.com/office/powerpoint/2010/main" val="231714425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71E4D35-2FF6-43D7-B03A-CE9CC3D8720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04167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44B8D2B-507D-47BF-A746-D740AF07CE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76470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DDC3DE1-0523-4C96-AF9A-055CF20F9D9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191800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C10A610-02BB-43DD-AD6F-C55EB5E3D40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99449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17CBDF6-75A0-44F4-9B35-6741F5FB515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7208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7F32C5A-AF4D-4E81-9474-E07A3C6B5B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84969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90E93C8-4387-47D8-AA45-9444CF7D3C4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238835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0846684-48C7-490C-8DD2-45E03FC80F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982700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08EE9AD-A51B-40AF-8375-046095A3778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28092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0D08EDD-DCB9-433E-99D5-E10F730B677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3016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245B9A-B816-4084-BDA4-51ACC97D2366}" type="datetimeFigureOut">
              <a:rPr lang="en-CA" smtClean="0"/>
              <a:t>25/04/2016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01D9CF-2FB0-4A0B-9EAE-0E28F7D16DBE}" type="slidenum">
              <a:rPr lang="en-CA" smtClean="0"/>
              <a:t>‹#›</a:t>
            </a:fld>
            <a:endParaRPr lang="en-CA"/>
          </a:p>
        </p:txBody>
      </p:sp>
    </p:spTree>
    <p:extLst>
      <p:ext uri="{BB962C8B-B14F-4D97-AF65-F5344CB8AC3E}">
        <p14:creationId xmlns:p14="http://schemas.microsoft.com/office/powerpoint/2010/main" val="41290244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7A66FB4-A5A1-4D36-8AA5-22E747BC567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702552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21E98D7-23F0-4FAE-8AE8-BCD6ED69FBF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28073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71E4D35-2FF6-43D7-B03A-CE9CC3D8720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784397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44B8D2B-507D-47BF-A746-D740AF07CE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36750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DDC3DE1-0523-4C96-AF9A-055CF20F9D9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60135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C10A610-02BB-43DD-AD6F-C55EB5E3D40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9138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17CBDF6-75A0-44F4-9B35-6741F5FB515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38034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7F32C5A-AF4D-4E81-9474-E07A3C6B5B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87702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90E93C8-4387-47D8-AA45-9444CF7D3C4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775463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0846684-48C7-490C-8DD2-45E03FC80F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77789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theme" Target="../theme/theme10.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theme" Target="../theme/theme11.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theme" Target="../theme/theme12.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theme" Target="../theme/theme13.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theme" Target="../theme/theme14.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8.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theme" Target="../theme/theme9.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45B9A-B816-4084-BDA4-51ACC97D2366}" type="datetimeFigureOut">
              <a:rPr lang="en-CA" smtClean="0"/>
              <a:t>25/04/2016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01D9CF-2FB0-4A0B-9EAE-0E28F7D16DBE}" type="slidenum">
              <a:rPr lang="en-CA" smtClean="0"/>
              <a:t>‹#›</a:t>
            </a:fld>
            <a:endParaRPr lang="en-CA"/>
          </a:p>
        </p:txBody>
      </p:sp>
    </p:spTree>
    <p:extLst>
      <p:ext uri="{BB962C8B-B14F-4D97-AF65-F5344CB8AC3E}">
        <p14:creationId xmlns:p14="http://schemas.microsoft.com/office/powerpoint/2010/main" val="417503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41E12386-0858-42C2-A8E1-02151B52820F}"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133212624"/>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41E12386-0858-42C2-A8E1-02151B52820F}"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619446375"/>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41E12386-0858-42C2-A8E1-02151B52820F}"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262586703"/>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41E12386-0858-42C2-A8E1-02151B52820F}"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64229233"/>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41E12386-0858-42C2-A8E1-02151B52820F}"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29048005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90BDEF7-DE93-46B9-AAC5-C9CF60CBB9C2}" type="datetimeFigureOut">
              <a:rPr lang="en-CA" smtClean="0"/>
              <a:pPr/>
              <a:t>25/04/2016</a:t>
            </a:fld>
            <a:endParaRPr lang="en-CA"/>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CA">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778967FE-56B1-48D8-9018-EE6104CE320E}" type="slidenum">
              <a:rPr lang="en-CA" smtClean="0"/>
              <a:pPr/>
              <a:t>‹#›</a:t>
            </a:fld>
            <a:endParaRPr lang="en-CA"/>
          </a:p>
        </p:txBody>
      </p:sp>
    </p:spTree>
    <p:extLst>
      <p:ext uri="{BB962C8B-B14F-4D97-AF65-F5344CB8AC3E}">
        <p14:creationId xmlns:p14="http://schemas.microsoft.com/office/powerpoint/2010/main" val="2073427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41E12386-0858-42C2-A8E1-02151B52820F}"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9894391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41E12386-0858-42C2-A8E1-02151B52820F}"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57674548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41E12386-0858-42C2-A8E1-02151B52820F}"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53349084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41E12386-0858-42C2-A8E1-02151B52820F}"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35962961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41E12386-0858-42C2-A8E1-02151B52820F}"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88301496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41E12386-0858-42C2-A8E1-02151B52820F}"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45884314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41E12386-0858-42C2-A8E1-02151B52820F}"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44702340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http://farm5.staticflickr.com/4054/4578096665_297aec5097_z.jpg" TargetMode="External"/><Relationship Id="rId2" Type="http://schemas.openxmlformats.org/officeDocument/2006/relationships/image" Target="../media/image7.jpeg"/><Relationship Id="rId1" Type="http://schemas.openxmlformats.org/officeDocument/2006/relationships/slideLayout" Target="../slideLayouts/slideLayout24.xml"/><Relationship Id="rId6" Type="http://schemas.openxmlformats.org/officeDocument/2006/relationships/hyperlink" Target="https://www.khanacademy.org/partner-content/crash-course1/partner-topic-crash-course-bio-ecology/crash-course-biology/v/crash-course-biology-135" TargetMode="External"/><Relationship Id="rId5" Type="http://schemas.openxmlformats.org/officeDocument/2006/relationships/image" Target="../media/image9.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9.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8.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98.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8.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25.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o1z0Vfo62Lg" TargetMode="External"/><Relationship Id="rId1" Type="http://schemas.openxmlformats.org/officeDocument/2006/relationships/slideLayout" Target="../slideLayouts/slideLayout13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61.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0lH0bTsvyv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Kingdom Plantae</a:t>
            </a:r>
            <a:endParaRPr lang="en-CA" dirty="0"/>
          </a:p>
        </p:txBody>
      </p:sp>
      <p:sp>
        <p:nvSpPr>
          <p:cNvPr id="3" name="Content Placeholder 2"/>
          <p:cNvSpPr>
            <a:spLocks noGrp="1"/>
          </p:cNvSpPr>
          <p:nvPr>
            <p:ph idx="1"/>
          </p:nvPr>
        </p:nvSpPr>
        <p:spPr/>
        <p:txBody>
          <a:bodyPr>
            <a:normAutofit/>
          </a:bodyPr>
          <a:lstStyle/>
          <a:p>
            <a:pPr marL="0" indent="0">
              <a:buNone/>
            </a:pPr>
            <a:r>
              <a:rPr lang="en-CA" dirty="0" smtClean="0"/>
              <a:t>   </a:t>
            </a:r>
            <a:r>
              <a:rPr lang="en-CA" b="1" dirty="0" smtClean="0"/>
              <a:t>Non Vascular Plants                Vascular Plants</a:t>
            </a:r>
          </a:p>
          <a:p>
            <a:endParaRPr lang="en-CA" dirty="0"/>
          </a:p>
          <a:p>
            <a:pPr marL="0" indent="0">
              <a:buNone/>
            </a:pPr>
            <a:r>
              <a:rPr lang="en-CA" dirty="0" smtClean="0"/>
              <a:t>    Algae            Moss                  Ferns                            </a:t>
            </a:r>
          </a:p>
          <a:p>
            <a:pPr marL="0" indent="0">
              <a:buNone/>
            </a:pPr>
            <a:r>
              <a:rPr lang="en-CA" dirty="0"/>
              <a:t> </a:t>
            </a:r>
            <a:r>
              <a:rPr lang="en-CA" dirty="0" smtClean="0"/>
              <a:t>                                                        Angiosperms</a:t>
            </a:r>
          </a:p>
          <a:p>
            <a:pPr marL="0" indent="0">
              <a:buNone/>
            </a:pPr>
            <a:r>
              <a:rPr lang="en-CA" dirty="0" smtClean="0"/>
              <a:t>                                                             Gymnosperms</a:t>
            </a:r>
          </a:p>
          <a:p>
            <a:pPr marL="0" indent="0">
              <a:buNone/>
            </a:pPr>
            <a:endParaRPr lang="en-CA" dirty="0"/>
          </a:p>
          <a:p>
            <a:pPr marL="0" indent="0">
              <a:buNone/>
            </a:pPr>
            <a:r>
              <a:rPr lang="en-CA" dirty="0" smtClean="0"/>
              <a:t>  Red  Green  Brown</a:t>
            </a:r>
            <a:endParaRPr lang="en-CA" dirty="0"/>
          </a:p>
        </p:txBody>
      </p:sp>
      <p:cxnSp>
        <p:nvCxnSpPr>
          <p:cNvPr id="5" name="Straight Arrow Connector 4"/>
          <p:cNvCxnSpPr/>
          <p:nvPr/>
        </p:nvCxnSpPr>
        <p:spPr>
          <a:xfrm flipH="1">
            <a:off x="2699792" y="1196752"/>
            <a:ext cx="108012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436096" y="1196752"/>
            <a:ext cx="1008112"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259632" y="2204864"/>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239852" y="2204864"/>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724128" y="2204864"/>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948264" y="2204864"/>
            <a:ext cx="0"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100392" y="2224716"/>
            <a:ext cx="0" cy="17083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971600" y="3356992"/>
            <a:ext cx="0" cy="1656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272522" y="3356992"/>
            <a:ext cx="707190" cy="1656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763688" y="3347223"/>
            <a:ext cx="1080120" cy="16659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3671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Bryophytes</a:t>
            </a:r>
            <a:endParaRPr lang="en-CA" dirty="0"/>
          </a:p>
        </p:txBody>
      </p:sp>
      <p:sp>
        <p:nvSpPr>
          <p:cNvPr id="3" name="Content Placeholder 2"/>
          <p:cNvSpPr>
            <a:spLocks noGrp="1"/>
          </p:cNvSpPr>
          <p:nvPr>
            <p:ph idx="1"/>
          </p:nvPr>
        </p:nvSpPr>
        <p:spPr/>
        <p:txBody>
          <a:bodyPr/>
          <a:lstStyle/>
          <a:p>
            <a:r>
              <a:rPr lang="en-CA" dirty="0"/>
              <a:t>Includes Moss, liverworts, hornworts</a:t>
            </a:r>
          </a:p>
          <a:p>
            <a:endParaRPr lang="en-CA" dirty="0"/>
          </a:p>
        </p:txBody>
      </p:sp>
      <p:pic>
        <p:nvPicPr>
          <p:cNvPr id="4098" name="Picture 2" descr="http://4.bp.blogspot.com/-n-0IWsU4Zkw/TWX7ZhxWt7I/AAAAAAAACrE/JXsiQEsVndE/s1600/Mnium%2Bhorn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221087"/>
            <a:ext cx="2448252" cy="212181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4.bp.blogspot.com/-n-0IWsU4Zkw/TWX7ZhxWt7I/AAAAAAAACrE/JXsiQEsVndE/s1600/Mnium%2Bhorn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791" y="242864"/>
            <a:ext cx="7632848" cy="661513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uni-graz.at/~oberma/moose/marchantia-polymorpha-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20035"/>
            <a:ext cx="8337376" cy="597789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uni-graz.at/~oberma/moose/marchantia-polymorpha-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4221087"/>
            <a:ext cx="2860202" cy="212181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www.perspective.com/nature/plantae/phaeoceros-3555-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4201876"/>
            <a:ext cx="2160240" cy="216024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www.perspective.com/nature/plantae/phaeoceros-3555-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9269" y="1018829"/>
            <a:ext cx="5245893" cy="5245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62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fade">
                                      <p:cBhvr>
                                        <p:cTn id="12" dur="500"/>
                                        <p:tgtEl>
                                          <p:spTgt spid="410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8"/>
                                        </p:tgtEl>
                                        <p:attrNameLst>
                                          <p:attrName>style.visibility</p:attrName>
                                        </p:attrNameLst>
                                      </p:cBhvr>
                                      <p:to>
                                        <p:strVal val="visible"/>
                                      </p:to>
                                    </p:set>
                                    <p:animEffect transition="in" filter="fade">
                                      <p:cBhvr>
                                        <p:cTn id="17" dur="500"/>
                                        <p:tgtEl>
                                          <p:spTgt spid="4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p:txBody>
          <a:bodyPr/>
          <a:lstStyle/>
          <a:p>
            <a:pPr marL="0" indent="0">
              <a:buFontTx/>
              <a:buNone/>
            </a:pPr>
            <a:endParaRPr lang="en-CA" altLang="en-US" dirty="0" smtClean="0"/>
          </a:p>
        </p:txBody>
      </p:sp>
      <p:pic>
        <p:nvPicPr>
          <p:cNvPr id="3075" name="il_fi" descr="http://farm5.staticflickr.com/4054/4578096665_297aec5097_z.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83568" y="1573213"/>
            <a:ext cx="2131070" cy="261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2" descr="hornwor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1641475"/>
            <a:ext cx="2378373" cy="254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 descr="liverwort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1584324"/>
            <a:ext cx="2728664"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4"/>
          <p:cNvSpPr>
            <a:spLocks noChangeArrowheads="1"/>
          </p:cNvSpPr>
          <p:nvPr/>
        </p:nvSpPr>
        <p:spPr bwMode="auto">
          <a:xfrm>
            <a:off x="246063" y="1046510"/>
            <a:ext cx="803777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0"/>
              </a:spcBef>
              <a:spcAft>
                <a:spcPct val="0"/>
              </a:spcAft>
              <a:buFontTx/>
              <a:buNone/>
            </a:pPr>
            <a:r>
              <a:rPr lang="en-US" altLang="en-US" sz="2000" b="1" dirty="0" smtClean="0">
                <a:solidFill>
                  <a:srgbClr val="000000"/>
                </a:solidFill>
                <a:latin typeface="Comic Sans MS" pitchFamily="66" charset="0"/>
                <a:cs typeface="Times New Roman" pitchFamily="18" charset="0"/>
              </a:rPr>
              <a:t>        Mosses                Hornworts              </a:t>
            </a:r>
            <a:r>
              <a:rPr lang="en-US" altLang="en-US" sz="2000" b="1" dirty="0">
                <a:solidFill>
                  <a:srgbClr val="000000"/>
                </a:solidFill>
                <a:latin typeface="Comic Sans MS" pitchFamily="66" charset="0"/>
                <a:cs typeface="Times New Roman" pitchFamily="18" charset="0"/>
              </a:rPr>
              <a:t>Liverworts</a:t>
            </a:r>
            <a:endParaRPr lang="en-CA" altLang="en-US" sz="1200" dirty="0">
              <a:solidFill>
                <a:srgbClr val="000000"/>
              </a:solidFill>
            </a:endParaRPr>
          </a:p>
          <a:p>
            <a:pPr eaLnBrk="0" fontAlgn="base" hangingPunct="0">
              <a:spcBef>
                <a:spcPct val="0"/>
              </a:spcBef>
              <a:spcAft>
                <a:spcPct val="0"/>
              </a:spcAft>
              <a:buFontTx/>
              <a:buNone/>
            </a:pPr>
            <a:endParaRPr lang="en-US" altLang="en-US" sz="4400" dirty="0">
              <a:solidFill>
                <a:srgbClr val="000000"/>
              </a:solidFill>
            </a:endParaRPr>
          </a:p>
        </p:txBody>
      </p:sp>
      <p:sp>
        <p:nvSpPr>
          <p:cNvPr id="3079" name="Rectangle 5"/>
          <p:cNvSpPr>
            <a:spLocks noChangeArrowheads="1"/>
          </p:cNvSpPr>
          <p:nvPr/>
        </p:nvSpPr>
        <p:spPr bwMode="auto">
          <a:xfrm>
            <a:off x="441325" y="2489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0"/>
              </a:spcBef>
              <a:spcAft>
                <a:spcPct val="0"/>
              </a:spcAft>
              <a:buFontTx/>
              <a:buNone/>
            </a:pPr>
            <a:r>
              <a:rPr lang="en-US" altLang="en-US" sz="1000" u="sng">
                <a:solidFill>
                  <a:srgbClr val="000000"/>
                </a:solidFill>
                <a:latin typeface="Comic Sans MS" pitchFamily="66" charset="0"/>
                <a:cs typeface="Times New Roman" pitchFamily="18" charset="0"/>
              </a:rPr>
              <a:t>   </a:t>
            </a:r>
            <a:endParaRPr lang="en-US" altLang="en-US" sz="1800">
              <a:solidFill>
                <a:srgbClr val="000000"/>
              </a:solidFill>
            </a:endParaRPr>
          </a:p>
        </p:txBody>
      </p:sp>
      <p:sp>
        <p:nvSpPr>
          <p:cNvPr id="3080" name="Rectangle 7"/>
          <p:cNvSpPr>
            <a:spLocks noChangeArrowheads="1"/>
          </p:cNvSpPr>
          <p:nvPr/>
        </p:nvSpPr>
        <p:spPr bwMode="auto">
          <a:xfrm>
            <a:off x="827582" y="4182439"/>
            <a:ext cx="7560839"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0"/>
              </a:spcBef>
              <a:spcAft>
                <a:spcPct val="0"/>
              </a:spcAft>
              <a:buFontTx/>
              <a:buNone/>
            </a:pPr>
            <a:r>
              <a:rPr lang="en-US" altLang="en-US" sz="1400" b="1" dirty="0" smtClean="0">
                <a:solidFill>
                  <a:srgbClr val="000000"/>
                </a:solidFill>
                <a:latin typeface="Comic Sans MS" pitchFamily="66" charset="0"/>
                <a:cs typeface="Times New Roman" pitchFamily="18" charset="0"/>
              </a:rPr>
              <a:t>Moss</a:t>
            </a:r>
            <a:r>
              <a:rPr lang="en-US" altLang="en-US" sz="1400" b="1" dirty="0">
                <a:solidFill>
                  <a:srgbClr val="000000"/>
                </a:solidFill>
                <a:latin typeface="Comic Sans MS" pitchFamily="66" charset="0"/>
                <a:cs typeface="Times New Roman" pitchFamily="18" charset="0"/>
              </a:rPr>
              <a:t>	            </a:t>
            </a:r>
            <a:r>
              <a:rPr lang="en-US" altLang="en-US" sz="1400" b="1" dirty="0" smtClean="0">
                <a:solidFill>
                  <a:srgbClr val="000000"/>
                </a:solidFill>
                <a:latin typeface="Comic Sans MS" pitchFamily="66" charset="0"/>
                <a:cs typeface="Times New Roman" pitchFamily="18" charset="0"/>
              </a:rPr>
              <a:t>            Hornworts                               </a:t>
            </a:r>
            <a:r>
              <a:rPr lang="en-US" altLang="en-US" sz="1400" b="1" dirty="0">
                <a:solidFill>
                  <a:srgbClr val="000000"/>
                </a:solidFill>
                <a:latin typeface="Comic Sans MS" pitchFamily="66" charset="0"/>
                <a:cs typeface="Times New Roman" pitchFamily="18" charset="0"/>
              </a:rPr>
              <a:t>Liverworts</a:t>
            </a:r>
            <a:endParaRPr lang="en-CA" altLang="en-US" sz="1400" dirty="0">
              <a:solidFill>
                <a:srgbClr val="000000"/>
              </a:solidFill>
            </a:endParaRPr>
          </a:p>
          <a:p>
            <a:pPr eaLnBrk="0" fontAlgn="base" hangingPunct="0">
              <a:spcBef>
                <a:spcPct val="0"/>
              </a:spcBef>
              <a:spcAft>
                <a:spcPct val="0"/>
              </a:spcAft>
              <a:buFontTx/>
              <a:buNone/>
            </a:pPr>
            <a:r>
              <a:rPr lang="en-US" altLang="en-US" sz="1400" b="1" dirty="0">
                <a:solidFill>
                  <a:srgbClr val="000000"/>
                </a:solidFill>
                <a:latin typeface="Comic Sans MS" pitchFamily="66" charset="0"/>
                <a:cs typeface="Times New Roman" pitchFamily="18" charset="0"/>
              </a:rPr>
              <a:t>(</a:t>
            </a:r>
            <a:r>
              <a:rPr lang="en-US" altLang="en-US" sz="1800" b="1" dirty="0" err="1">
                <a:solidFill>
                  <a:srgbClr val="000000"/>
                </a:solidFill>
                <a:latin typeface="Comic Sans MS" pitchFamily="66" charset="0"/>
                <a:cs typeface="Times New Roman" pitchFamily="18" charset="0"/>
              </a:rPr>
              <a:t>Bryophyta</a:t>
            </a:r>
            <a:r>
              <a:rPr lang="en-US" altLang="en-US" sz="1800" b="1" dirty="0">
                <a:solidFill>
                  <a:srgbClr val="000000"/>
                </a:solidFill>
                <a:latin typeface="Comic Sans MS" pitchFamily="66" charset="0"/>
                <a:cs typeface="Times New Roman" pitchFamily="18" charset="0"/>
              </a:rPr>
              <a:t>)</a:t>
            </a:r>
            <a:r>
              <a:rPr lang="en-US" altLang="en-US" sz="1800" b="1" dirty="0" smtClean="0">
                <a:solidFill>
                  <a:srgbClr val="000000"/>
                </a:solidFill>
                <a:latin typeface="Comic Sans MS" pitchFamily="66" charset="0"/>
                <a:cs typeface="Times New Roman" pitchFamily="18" charset="0"/>
              </a:rPr>
              <a:t>  </a:t>
            </a:r>
            <a:r>
              <a:rPr lang="en-US" altLang="en-US" sz="1800" b="1" dirty="0">
                <a:solidFill>
                  <a:srgbClr val="000000"/>
                </a:solidFill>
                <a:latin typeface="Comic Sans MS" pitchFamily="66" charset="0"/>
                <a:cs typeface="Times New Roman" pitchFamily="18" charset="0"/>
              </a:rPr>
              <a:t>		</a:t>
            </a:r>
            <a:r>
              <a:rPr lang="en-US" altLang="en-US" sz="1800" b="1" dirty="0" smtClean="0">
                <a:solidFill>
                  <a:srgbClr val="000000"/>
                </a:solidFill>
                <a:latin typeface="Comic Sans MS" pitchFamily="66" charset="0"/>
                <a:cs typeface="Times New Roman" pitchFamily="18" charset="0"/>
              </a:rPr>
              <a:t>(</a:t>
            </a:r>
            <a:r>
              <a:rPr lang="en-US" altLang="en-US" sz="1800" b="1" dirty="0" err="1">
                <a:solidFill>
                  <a:srgbClr val="000000"/>
                </a:solidFill>
                <a:latin typeface="Comic Sans MS" pitchFamily="66" charset="0"/>
                <a:cs typeface="Times New Roman" pitchFamily="18" charset="0"/>
              </a:rPr>
              <a:t>Hepatophyta</a:t>
            </a:r>
            <a:r>
              <a:rPr lang="en-US" altLang="en-US" sz="1800" b="1" dirty="0">
                <a:solidFill>
                  <a:srgbClr val="000000"/>
                </a:solidFill>
                <a:latin typeface="Comic Sans MS" pitchFamily="66" charset="0"/>
                <a:cs typeface="Times New Roman" pitchFamily="18" charset="0"/>
              </a:rPr>
              <a:t>)	</a:t>
            </a:r>
            <a:r>
              <a:rPr lang="en-US" altLang="en-US" sz="1800" b="1" dirty="0">
                <a:solidFill>
                  <a:srgbClr val="000000"/>
                </a:solidFill>
                <a:latin typeface="Comic Sans MS" pitchFamily="66" charset="0"/>
                <a:cs typeface="Times New Roman" pitchFamily="18" charset="0"/>
              </a:rPr>
              <a:t> </a:t>
            </a:r>
            <a:r>
              <a:rPr lang="en-US" altLang="en-US" sz="1800" b="1" dirty="0" smtClean="0">
                <a:solidFill>
                  <a:srgbClr val="000000"/>
                </a:solidFill>
                <a:latin typeface="Comic Sans MS" pitchFamily="66" charset="0"/>
                <a:cs typeface="Times New Roman" pitchFamily="18" charset="0"/>
              </a:rPr>
              <a:t>       </a:t>
            </a:r>
            <a:r>
              <a:rPr lang="en-US" altLang="en-US" sz="1800" b="1" dirty="0" smtClean="0">
                <a:solidFill>
                  <a:srgbClr val="000000"/>
                </a:solidFill>
                <a:latin typeface="Comic Sans MS" pitchFamily="66" charset="0"/>
                <a:cs typeface="Times New Roman" pitchFamily="18" charset="0"/>
              </a:rPr>
              <a:t>(</a:t>
            </a:r>
            <a:r>
              <a:rPr lang="en-US" altLang="en-US" sz="1800" b="1" dirty="0" err="1">
                <a:solidFill>
                  <a:srgbClr val="000000"/>
                </a:solidFill>
                <a:latin typeface="Comic Sans MS" pitchFamily="66" charset="0"/>
                <a:cs typeface="Times New Roman" pitchFamily="18" charset="0"/>
              </a:rPr>
              <a:t>Anthocerophyta</a:t>
            </a:r>
            <a:r>
              <a:rPr lang="en-US" altLang="en-US" sz="1400" b="1" dirty="0">
                <a:solidFill>
                  <a:srgbClr val="000000"/>
                </a:solidFill>
                <a:latin typeface="Comic Sans MS" pitchFamily="66" charset="0"/>
                <a:cs typeface="Times New Roman" pitchFamily="18" charset="0"/>
              </a:rPr>
              <a:t>)</a:t>
            </a:r>
            <a:endParaRPr lang="en-CA" altLang="en-US" sz="1400" dirty="0">
              <a:solidFill>
                <a:srgbClr val="000000"/>
              </a:solidFill>
            </a:endParaRPr>
          </a:p>
          <a:p>
            <a:pPr eaLnBrk="0" fontAlgn="base" hangingPunct="0">
              <a:spcBef>
                <a:spcPct val="0"/>
              </a:spcBef>
              <a:spcAft>
                <a:spcPct val="0"/>
              </a:spcAft>
              <a:buNone/>
            </a:pPr>
            <a:r>
              <a:rPr lang="en-US" altLang="en-US" sz="1400" b="1" dirty="0">
                <a:solidFill>
                  <a:srgbClr val="000000"/>
                </a:solidFill>
                <a:latin typeface="Comic Sans MS" pitchFamily="66" charset="0"/>
                <a:cs typeface="Times New Roman" pitchFamily="18" charset="0"/>
              </a:rPr>
              <a:t>	</a:t>
            </a:r>
            <a:endParaRPr lang="en-US" altLang="en-US" sz="1400" b="1" dirty="0" smtClean="0">
              <a:solidFill>
                <a:srgbClr val="000000"/>
              </a:solidFill>
              <a:latin typeface="Comic Sans MS" pitchFamily="66" charset="0"/>
              <a:cs typeface="Times New Roman" pitchFamily="18" charset="0"/>
            </a:endParaRPr>
          </a:p>
          <a:p>
            <a:pPr eaLnBrk="0" fontAlgn="base" hangingPunct="0">
              <a:spcBef>
                <a:spcPct val="0"/>
              </a:spcBef>
              <a:spcAft>
                <a:spcPct val="0"/>
              </a:spcAft>
              <a:buNone/>
            </a:pPr>
            <a:endParaRPr lang="en-US" altLang="en-US" sz="1400" b="1" dirty="0">
              <a:solidFill>
                <a:srgbClr val="000000"/>
              </a:solidFill>
              <a:latin typeface="Comic Sans MS" pitchFamily="66" charset="0"/>
              <a:cs typeface="Times New Roman" pitchFamily="18" charset="0"/>
              <a:hlinkClick r:id="rId6"/>
            </a:endParaRPr>
          </a:p>
          <a:p>
            <a:pPr eaLnBrk="0" fontAlgn="base" hangingPunct="0">
              <a:spcBef>
                <a:spcPct val="0"/>
              </a:spcBef>
              <a:spcAft>
                <a:spcPct val="0"/>
              </a:spcAft>
              <a:buNone/>
            </a:pPr>
            <a:endParaRPr lang="en-US" altLang="en-US" sz="1400" b="1" dirty="0" smtClean="0">
              <a:solidFill>
                <a:srgbClr val="000000"/>
              </a:solidFill>
              <a:latin typeface="Comic Sans MS" pitchFamily="66" charset="0"/>
              <a:cs typeface="Times New Roman" pitchFamily="18" charset="0"/>
              <a:hlinkClick r:id="rId6"/>
            </a:endParaRPr>
          </a:p>
          <a:p>
            <a:pPr eaLnBrk="0" fontAlgn="base" hangingPunct="0">
              <a:spcBef>
                <a:spcPct val="0"/>
              </a:spcBef>
              <a:spcAft>
                <a:spcPct val="0"/>
              </a:spcAft>
              <a:buNone/>
            </a:pPr>
            <a:endParaRPr lang="en-US" altLang="en-US" sz="1400" b="1" dirty="0">
              <a:solidFill>
                <a:srgbClr val="000000"/>
              </a:solidFill>
              <a:latin typeface="Comic Sans MS" pitchFamily="66" charset="0"/>
              <a:cs typeface="Times New Roman" pitchFamily="18" charset="0"/>
              <a:hlinkClick r:id="rId6"/>
            </a:endParaRPr>
          </a:p>
          <a:p>
            <a:pPr eaLnBrk="0" fontAlgn="base" hangingPunct="0">
              <a:spcBef>
                <a:spcPct val="0"/>
              </a:spcBef>
              <a:spcAft>
                <a:spcPct val="0"/>
              </a:spcAft>
              <a:buNone/>
            </a:pPr>
            <a:endParaRPr lang="en-US" altLang="en-US" sz="1400" b="1" dirty="0" smtClean="0">
              <a:solidFill>
                <a:srgbClr val="000000"/>
              </a:solidFill>
              <a:latin typeface="Comic Sans MS" pitchFamily="66" charset="0"/>
              <a:cs typeface="Times New Roman" pitchFamily="18" charset="0"/>
              <a:hlinkClick r:id="rId6"/>
            </a:endParaRPr>
          </a:p>
          <a:p>
            <a:pPr eaLnBrk="0" fontAlgn="base" hangingPunct="0">
              <a:spcBef>
                <a:spcPct val="0"/>
              </a:spcBef>
              <a:spcAft>
                <a:spcPct val="0"/>
              </a:spcAft>
              <a:buNone/>
            </a:pPr>
            <a:r>
              <a:rPr lang="en-US" altLang="en-US" sz="1400" b="1" dirty="0" smtClean="0">
                <a:solidFill>
                  <a:srgbClr val="FFFFFF"/>
                </a:solidFill>
                <a:hlinkClick r:id="rId6"/>
              </a:rPr>
              <a:t>(video)</a:t>
            </a:r>
            <a:endParaRPr lang="en-US" altLang="en-US" sz="1400" b="1" dirty="0" smtClean="0">
              <a:solidFill>
                <a:srgbClr val="FFFFFF"/>
              </a:solidFill>
            </a:endParaRPr>
          </a:p>
          <a:p>
            <a:pPr eaLnBrk="0" fontAlgn="base" hangingPunct="0">
              <a:spcBef>
                <a:spcPct val="0"/>
              </a:spcBef>
              <a:spcAft>
                <a:spcPct val="0"/>
              </a:spcAft>
              <a:buFontTx/>
              <a:buNone/>
            </a:pPr>
            <a:endParaRPr lang="en-US" altLang="en-US" sz="1400" dirty="0">
              <a:solidFill>
                <a:srgbClr val="000000"/>
              </a:solidFill>
            </a:endParaRPr>
          </a:p>
        </p:txBody>
      </p:sp>
    </p:spTree>
    <p:extLst>
      <p:ext uri="{BB962C8B-B14F-4D97-AF65-F5344CB8AC3E}">
        <p14:creationId xmlns:p14="http://schemas.microsoft.com/office/powerpoint/2010/main" val="160017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8944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32656"/>
            <a:ext cx="4873674" cy="626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2069040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76800" y="6324600"/>
            <a:ext cx="4267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CA">
              <a:solidFill>
                <a:srgbClr val="FFFFFF"/>
              </a:solidFill>
            </a:endParaRPr>
          </a:p>
        </p:txBody>
      </p:sp>
    </p:spTree>
    <p:extLst>
      <p:ext uri="{BB962C8B-B14F-4D97-AF65-F5344CB8AC3E}">
        <p14:creationId xmlns:p14="http://schemas.microsoft.com/office/powerpoint/2010/main" val="18382896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Bryophytes</a:t>
            </a:r>
            <a:endParaRPr lang="en-CA" dirty="0"/>
          </a:p>
        </p:txBody>
      </p:sp>
      <p:sp>
        <p:nvSpPr>
          <p:cNvPr id="3" name="Content Placeholder 2"/>
          <p:cNvSpPr>
            <a:spLocks noGrp="1"/>
          </p:cNvSpPr>
          <p:nvPr>
            <p:ph idx="1"/>
          </p:nvPr>
        </p:nvSpPr>
        <p:spPr/>
        <p:txBody>
          <a:bodyPr/>
          <a:lstStyle/>
          <a:p>
            <a:r>
              <a:rPr lang="en-CA" dirty="0" smtClean="0"/>
              <a:t>First land plants!</a:t>
            </a:r>
          </a:p>
          <a:p>
            <a:pPr lvl="1"/>
            <a:r>
              <a:rPr lang="en-CA" dirty="0" smtClean="0"/>
              <a:t>More complex then algae</a:t>
            </a:r>
          </a:p>
          <a:p>
            <a:r>
              <a:rPr lang="en-CA" dirty="0" smtClean="0"/>
              <a:t>No vascular system</a:t>
            </a:r>
          </a:p>
          <a:p>
            <a:pPr lvl="1"/>
            <a:r>
              <a:rPr lang="en-CA" dirty="0" smtClean="0"/>
              <a:t>Need damp, cool environment</a:t>
            </a:r>
            <a:endParaRPr lang="en-CA" dirty="0"/>
          </a:p>
        </p:txBody>
      </p:sp>
      <p:pic>
        <p:nvPicPr>
          <p:cNvPr id="3074" name="Picture 2" descr="http://2.bp.blogspot.com/-tglinVerTbM/UExleU0saPI/AAAAAAAAAOk/mbif59e6uYU/s1600/moss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7831" y="4077072"/>
            <a:ext cx="3087302" cy="23367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images.veerle.duoh.com/uploads/home-article-images/moss-carp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358" y="4050567"/>
            <a:ext cx="3344569" cy="2363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5992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76200"/>
            <a:ext cx="9144000" cy="1143000"/>
          </a:xfrm>
          <a:solidFill>
            <a:schemeClr val="hlink"/>
          </a:solidFill>
        </p:spPr>
        <p:txBody>
          <a:bodyPr/>
          <a:lstStyle/>
          <a:p>
            <a:pPr eaLnBrk="1" hangingPunct="1"/>
            <a:r>
              <a:rPr lang="en-US" altLang="en-US" smtClean="0"/>
              <a:t>Key Characteristics of Mosses</a:t>
            </a:r>
          </a:p>
        </p:txBody>
      </p:sp>
      <p:sp>
        <p:nvSpPr>
          <p:cNvPr id="3075" name="Rectangle 3"/>
          <p:cNvSpPr>
            <a:spLocks noGrp="1" noChangeArrowheads="1"/>
          </p:cNvSpPr>
          <p:nvPr>
            <p:ph type="body" idx="1"/>
          </p:nvPr>
        </p:nvSpPr>
        <p:spPr>
          <a:xfrm>
            <a:off x="0" y="1066800"/>
            <a:ext cx="9144000" cy="2895600"/>
          </a:xfrm>
          <a:solidFill>
            <a:srgbClr val="F4D3AA"/>
          </a:solidFill>
        </p:spPr>
        <p:txBody>
          <a:bodyPr/>
          <a:lstStyle/>
          <a:p>
            <a:pPr eaLnBrk="1" hangingPunct="1">
              <a:lnSpc>
                <a:spcPct val="90000"/>
              </a:lnSpc>
            </a:pPr>
            <a:r>
              <a:rPr lang="en-US" altLang="en-US" sz="2800" b="1" dirty="0" smtClean="0"/>
              <a:t>Chlorophyll a	 and Chlorophyll b</a:t>
            </a:r>
          </a:p>
          <a:p>
            <a:pPr eaLnBrk="1" hangingPunct="1">
              <a:lnSpc>
                <a:spcPct val="90000"/>
              </a:lnSpc>
            </a:pPr>
            <a:r>
              <a:rPr lang="en-US" altLang="en-US" sz="2800" b="1" dirty="0" smtClean="0"/>
              <a:t>Small stature due to a </a:t>
            </a:r>
            <a:r>
              <a:rPr lang="en-US" altLang="en-US" sz="2800" b="1" dirty="0" smtClean="0">
                <a:solidFill>
                  <a:srgbClr val="0000FF"/>
                </a:solidFill>
              </a:rPr>
              <a:t>lack of vascular tubes </a:t>
            </a:r>
            <a:r>
              <a:rPr lang="en-US" altLang="en-US" sz="2800" b="1" dirty="0" smtClean="0"/>
              <a:t>to transport water and nutrients.</a:t>
            </a:r>
          </a:p>
          <a:p>
            <a:pPr eaLnBrk="1" hangingPunct="1">
              <a:lnSpc>
                <a:spcPct val="90000"/>
              </a:lnSpc>
            </a:pPr>
            <a:r>
              <a:rPr lang="en-US" altLang="en-US" sz="2800" b="1" dirty="0" smtClean="0"/>
              <a:t>No </a:t>
            </a:r>
            <a:r>
              <a:rPr lang="en-US" altLang="en-US" sz="2800" b="1" dirty="0" smtClean="0">
                <a:solidFill>
                  <a:srgbClr val="FF0000"/>
                </a:solidFill>
              </a:rPr>
              <a:t>Cuticle</a:t>
            </a:r>
            <a:r>
              <a:rPr lang="en-US" altLang="en-US" sz="2800" b="1" dirty="0" smtClean="0"/>
              <a:t> to prevent water loss</a:t>
            </a:r>
          </a:p>
          <a:p>
            <a:pPr eaLnBrk="1" hangingPunct="1">
              <a:lnSpc>
                <a:spcPct val="90000"/>
              </a:lnSpc>
            </a:pPr>
            <a:r>
              <a:rPr lang="en-US" altLang="en-US" sz="2800" b="1" dirty="0" smtClean="0">
                <a:solidFill>
                  <a:srgbClr val="009900"/>
                </a:solidFill>
              </a:rPr>
              <a:t>Flagellated sperm cells </a:t>
            </a:r>
            <a:r>
              <a:rPr lang="en-US" altLang="en-US" sz="2800" b="1" dirty="0" smtClean="0"/>
              <a:t>need water to move to eggs</a:t>
            </a:r>
          </a:p>
          <a:p>
            <a:pPr eaLnBrk="1" hangingPunct="1">
              <a:lnSpc>
                <a:spcPct val="90000"/>
              </a:lnSpc>
            </a:pPr>
            <a:r>
              <a:rPr lang="en-US" altLang="en-US" sz="2800" b="1" dirty="0" smtClean="0"/>
              <a:t>Reproduction: Exhibit Pronounced Alternation of Generations</a:t>
            </a:r>
          </a:p>
        </p:txBody>
      </p:sp>
      <p:pic>
        <p:nvPicPr>
          <p:cNvPr id="3076" name="Picture 4" descr="DBF%20980511%20Mo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0"/>
            <a:ext cx="4648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moss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4114800"/>
            <a:ext cx="4114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5998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heckerboard(across)">
                                      <p:cBhvr>
                                        <p:cTn id="7" dur="5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checkerboard(across)">
                                      <p:cBhvr>
                                        <p:cTn id="12" dur="500"/>
                                        <p:tgtEl>
                                          <p:spTgt spid="30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075">
                                            <p:txEl>
                                              <p:pRg st="1" end="1"/>
                                            </p:txEl>
                                          </p:spTgt>
                                        </p:tgtEl>
                                        <p:attrNameLst>
                                          <p:attrName>style.visibility</p:attrName>
                                        </p:attrNameLst>
                                      </p:cBhvr>
                                      <p:to>
                                        <p:strVal val="visible"/>
                                      </p:to>
                                    </p:set>
                                    <p:animEffect transition="in" filter="checkerboard(across)">
                                      <p:cBhvr>
                                        <p:cTn id="17" dur="500"/>
                                        <p:tgtEl>
                                          <p:spTgt spid="307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075">
                                            <p:txEl>
                                              <p:pRg st="2" end="2"/>
                                            </p:txEl>
                                          </p:spTgt>
                                        </p:tgtEl>
                                        <p:attrNameLst>
                                          <p:attrName>style.visibility</p:attrName>
                                        </p:attrNameLst>
                                      </p:cBhvr>
                                      <p:to>
                                        <p:strVal val="visible"/>
                                      </p:to>
                                    </p:set>
                                    <p:animEffect transition="in" filter="checkerboard(across)">
                                      <p:cBhvr>
                                        <p:cTn id="22" dur="500"/>
                                        <p:tgtEl>
                                          <p:spTgt spid="307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075">
                                            <p:txEl>
                                              <p:pRg st="3" end="3"/>
                                            </p:txEl>
                                          </p:spTgt>
                                        </p:tgtEl>
                                        <p:attrNameLst>
                                          <p:attrName>style.visibility</p:attrName>
                                        </p:attrNameLst>
                                      </p:cBhvr>
                                      <p:to>
                                        <p:strVal val="visible"/>
                                      </p:to>
                                    </p:set>
                                    <p:animEffect transition="in" filter="checkerboard(across)">
                                      <p:cBhvr>
                                        <p:cTn id="27" dur="500"/>
                                        <p:tgtEl>
                                          <p:spTgt spid="307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075">
                                            <p:txEl>
                                              <p:pRg st="4" end="4"/>
                                            </p:txEl>
                                          </p:spTgt>
                                        </p:tgtEl>
                                        <p:attrNameLst>
                                          <p:attrName>style.visibility</p:attrName>
                                        </p:attrNameLst>
                                      </p:cBhvr>
                                      <p:to>
                                        <p:strVal val="visible"/>
                                      </p:to>
                                    </p:set>
                                    <p:animEffect transition="in" filter="checkerboard(across)">
                                      <p:cBhvr>
                                        <p:cTn id="32" dur="500"/>
                                        <p:tgtEl>
                                          <p:spTgt spid="307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5" presetClass="entr" presetSubtype="0" fill="hold" nodeType="clickEffect">
                                  <p:stCondLst>
                                    <p:cond delay="0"/>
                                  </p:stCondLst>
                                  <p:childTnLst>
                                    <p:set>
                                      <p:cBhvr>
                                        <p:cTn id="36" dur="1" fill="hold">
                                          <p:stCondLst>
                                            <p:cond delay="0"/>
                                          </p:stCondLst>
                                        </p:cTn>
                                        <p:tgtEl>
                                          <p:spTgt spid="3076"/>
                                        </p:tgtEl>
                                        <p:attrNameLst>
                                          <p:attrName>style.visibility</p:attrName>
                                        </p:attrNameLst>
                                      </p:cBhvr>
                                      <p:to>
                                        <p:strVal val="visible"/>
                                      </p:to>
                                    </p:set>
                                    <p:anim calcmode="lin" valueType="num">
                                      <p:cBhvr>
                                        <p:cTn id="37" dur="1000" fill="hold"/>
                                        <p:tgtEl>
                                          <p:spTgt spid="3076"/>
                                        </p:tgtEl>
                                        <p:attrNameLst>
                                          <p:attrName>ppt_w</p:attrName>
                                        </p:attrNameLst>
                                      </p:cBhvr>
                                      <p:tavLst>
                                        <p:tav tm="0">
                                          <p:val>
                                            <p:fltVal val="0"/>
                                          </p:val>
                                        </p:tav>
                                        <p:tav tm="100000">
                                          <p:val>
                                            <p:strVal val="#ppt_w"/>
                                          </p:val>
                                        </p:tav>
                                      </p:tavLst>
                                    </p:anim>
                                    <p:anim calcmode="lin" valueType="num">
                                      <p:cBhvr>
                                        <p:cTn id="38" dur="1000" fill="hold"/>
                                        <p:tgtEl>
                                          <p:spTgt spid="3076"/>
                                        </p:tgtEl>
                                        <p:attrNameLst>
                                          <p:attrName>ppt_h</p:attrName>
                                        </p:attrNameLst>
                                      </p:cBhvr>
                                      <p:tavLst>
                                        <p:tav tm="0">
                                          <p:val>
                                            <p:fltVal val="0"/>
                                          </p:val>
                                        </p:tav>
                                        <p:tav tm="100000">
                                          <p:val>
                                            <p:strVal val="#ppt_h"/>
                                          </p:val>
                                        </p:tav>
                                      </p:tavLst>
                                    </p:anim>
                                    <p:anim calcmode="lin" valueType="num">
                                      <p:cBhvr>
                                        <p:cTn id="39" dur="1000" fill="hold"/>
                                        <p:tgtEl>
                                          <p:spTgt spid="3076"/>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307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8" presetClass="entr" presetSubtype="16"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diamond(in)">
                                      <p:cBhvr>
                                        <p:cTn id="4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autoUpdateAnimBg="0"/>
      <p:bldP spid="307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76200"/>
            <a:ext cx="8229600" cy="914400"/>
          </a:xfrm>
          <a:solidFill>
            <a:srgbClr val="339933"/>
          </a:solidFill>
        </p:spPr>
        <p:txBody>
          <a:bodyPr/>
          <a:lstStyle/>
          <a:p>
            <a:pPr eaLnBrk="1" hangingPunct="1"/>
            <a:r>
              <a:rPr lang="en-US" altLang="en-US" smtClean="0"/>
              <a:t>Bryophyte Habitats</a:t>
            </a:r>
          </a:p>
        </p:txBody>
      </p:sp>
      <p:pic>
        <p:nvPicPr>
          <p:cNvPr id="4100" name="Picture 4" descr="fenpicture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066800"/>
            <a:ext cx="5943600" cy="5638800"/>
          </a:xfrm>
          <a:blipFill dpi="0" rotWithShape="1">
            <a:blip r:embed="rId4"/>
            <a:srcRect/>
            <a:tile tx="0" ty="0" sx="100000" sy="100000" flip="none" algn="tl"/>
          </a:blipFill>
        </p:spPr>
      </p:pic>
      <p:sp>
        <p:nvSpPr>
          <p:cNvPr id="4102" name="Text Box 6"/>
          <p:cNvSpPr txBox="1">
            <a:spLocks noChangeArrowheads="1"/>
          </p:cNvSpPr>
          <p:nvPr/>
        </p:nvSpPr>
        <p:spPr bwMode="auto">
          <a:xfrm>
            <a:off x="6096000" y="1143000"/>
            <a:ext cx="28956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50000"/>
              </a:spcBef>
              <a:spcAft>
                <a:spcPct val="0"/>
              </a:spcAft>
              <a:buFontTx/>
              <a:buNone/>
            </a:pPr>
            <a:r>
              <a:rPr lang="en-US" altLang="en-US" sz="2400" b="1" dirty="0">
                <a:solidFill>
                  <a:srgbClr val="006600"/>
                </a:solidFill>
              </a:rPr>
              <a:t>Require moist environments for at least part of the year (to allow for reproduction).</a:t>
            </a:r>
          </a:p>
          <a:p>
            <a:pPr fontAlgn="base">
              <a:spcBef>
                <a:spcPct val="50000"/>
              </a:spcBef>
              <a:spcAft>
                <a:spcPct val="0"/>
              </a:spcAft>
              <a:buFontTx/>
              <a:buNone/>
            </a:pPr>
            <a:r>
              <a:rPr lang="en-US" altLang="en-US" sz="2400" b="1" dirty="0">
                <a:solidFill>
                  <a:srgbClr val="000000"/>
                </a:solidFill>
              </a:rPr>
              <a:t>Can only thrive in wet areas  (swamps, marshes, near streams)</a:t>
            </a:r>
            <a:endParaRPr lang="en-CA" altLang="en-US" sz="2400" dirty="0">
              <a:solidFill>
                <a:srgbClr val="000000"/>
              </a:solidFill>
            </a:endParaRPr>
          </a:p>
          <a:p>
            <a:pPr fontAlgn="base">
              <a:spcBef>
                <a:spcPct val="50000"/>
              </a:spcBef>
              <a:spcAft>
                <a:spcPct val="0"/>
              </a:spcAft>
              <a:buFontTx/>
              <a:buNone/>
            </a:pPr>
            <a:r>
              <a:rPr lang="en-US" altLang="en-US" sz="2400" b="1" dirty="0">
                <a:solidFill>
                  <a:srgbClr val="006600"/>
                </a:solidFill>
              </a:rPr>
              <a:t>Thrive in temperate and tropical rain forests.</a:t>
            </a:r>
          </a:p>
        </p:txBody>
      </p:sp>
    </p:spTree>
    <p:extLst>
      <p:ext uri="{BB962C8B-B14F-4D97-AF65-F5344CB8AC3E}">
        <p14:creationId xmlns:p14="http://schemas.microsoft.com/office/powerpoint/2010/main" val="2351528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Horizontal)">
                                      <p:cBhvr>
                                        <p:cTn id="7" dur="5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p:cTn id="12" dur="500" fill="hold"/>
                                        <p:tgtEl>
                                          <p:spTgt spid="4102"/>
                                        </p:tgtEl>
                                        <p:attrNameLst>
                                          <p:attrName>ppt_w</p:attrName>
                                        </p:attrNameLst>
                                      </p:cBhvr>
                                      <p:tavLst>
                                        <p:tav tm="0">
                                          <p:val>
                                            <p:fltVal val="0"/>
                                          </p:val>
                                        </p:tav>
                                        <p:tav tm="100000">
                                          <p:val>
                                            <p:strVal val="#ppt_w"/>
                                          </p:val>
                                        </p:tav>
                                      </p:tavLst>
                                    </p:anim>
                                    <p:anim calcmode="lin" valueType="num">
                                      <p:cBhvr>
                                        <p:cTn id="13" dur="500" fill="hold"/>
                                        <p:tgtEl>
                                          <p:spTgt spid="4102"/>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nodeType="clickEffect">
                                  <p:stCondLst>
                                    <p:cond delay="0"/>
                                  </p:stCondLst>
                                  <p:childTnLst>
                                    <p:set>
                                      <p:cBhvr>
                                        <p:cTn id="17" dur="1" fill="hold">
                                          <p:stCondLst>
                                            <p:cond delay="0"/>
                                          </p:stCondLst>
                                        </p:cTn>
                                        <p:tgtEl>
                                          <p:spTgt spid="4100"/>
                                        </p:tgtEl>
                                        <p:attrNameLst>
                                          <p:attrName>style.visibility</p:attrName>
                                        </p:attrNameLst>
                                      </p:cBhvr>
                                      <p:to>
                                        <p:strVal val="visible"/>
                                      </p:to>
                                    </p:set>
                                    <p:anim calcmode="lin" valueType="num">
                                      <p:cBhvr>
                                        <p:cTn id="18" dur="500" fill="hold"/>
                                        <p:tgtEl>
                                          <p:spTgt spid="4100"/>
                                        </p:tgtEl>
                                        <p:attrNameLst>
                                          <p:attrName>ppt_w</p:attrName>
                                        </p:attrNameLst>
                                      </p:cBhvr>
                                      <p:tavLst>
                                        <p:tav tm="0">
                                          <p:val>
                                            <p:fltVal val="0"/>
                                          </p:val>
                                        </p:tav>
                                        <p:tav tm="100000">
                                          <p:val>
                                            <p:strVal val="#ppt_w"/>
                                          </p:val>
                                        </p:tav>
                                      </p:tavLst>
                                    </p:anim>
                                    <p:anim calcmode="lin" valueType="num">
                                      <p:cBhvr>
                                        <p:cTn id="19" dur="500" fill="hold"/>
                                        <p:tgtEl>
                                          <p:spTgt spid="41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autoUpdateAnimBg="0"/>
      <p:bldP spid="4102"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7" name="Rectangle 1029"/>
          <p:cNvSpPr>
            <a:spLocks noGrp="1" noChangeArrowheads="1"/>
          </p:cNvSpPr>
          <p:nvPr>
            <p:ph type="title"/>
          </p:nvPr>
        </p:nvSpPr>
        <p:spPr>
          <a:xfrm>
            <a:off x="381000" y="76200"/>
            <a:ext cx="8229600" cy="1143000"/>
          </a:xfrm>
          <a:solidFill>
            <a:schemeClr val="accent1"/>
          </a:solidFill>
        </p:spPr>
        <p:txBody>
          <a:bodyPr/>
          <a:lstStyle/>
          <a:p>
            <a:pPr eaLnBrk="1" hangingPunct="1"/>
            <a:r>
              <a:rPr lang="en-US" altLang="en-US" sz="4000" smtClean="0">
                <a:solidFill>
                  <a:srgbClr val="663300"/>
                </a:solidFill>
              </a:rPr>
              <a:t>Moss Common in Riparian Areas</a:t>
            </a:r>
          </a:p>
        </p:txBody>
      </p:sp>
    </p:spTree>
    <p:extLst>
      <p:ext uri="{BB962C8B-B14F-4D97-AF65-F5344CB8AC3E}">
        <p14:creationId xmlns:p14="http://schemas.microsoft.com/office/powerpoint/2010/main" val="4175965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dissolve">
                                      <p:cBhvr>
                                        <p:cTn id="7" dur="5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25" name="Rectangle 5"/>
          <p:cNvSpPr>
            <a:spLocks noGrp="1" noChangeArrowheads="1"/>
          </p:cNvSpPr>
          <p:nvPr>
            <p:ph type="title"/>
          </p:nvPr>
        </p:nvSpPr>
        <p:spPr>
          <a:xfrm>
            <a:off x="3886200" y="5638800"/>
            <a:ext cx="4953000" cy="868363"/>
          </a:xfrm>
          <a:solidFill>
            <a:srgbClr val="00CC66"/>
          </a:solidFill>
        </p:spPr>
        <p:txBody>
          <a:bodyPr/>
          <a:lstStyle/>
          <a:p>
            <a:pPr eaLnBrk="1" hangingPunct="1"/>
            <a:r>
              <a:rPr lang="en-US" altLang="en-US" b="1" smtClean="0">
                <a:solidFill>
                  <a:srgbClr val="FFFF66"/>
                </a:solidFill>
              </a:rPr>
              <a:t>Rain Forests</a:t>
            </a:r>
          </a:p>
        </p:txBody>
      </p:sp>
    </p:spTree>
    <p:extLst>
      <p:ext uri="{BB962C8B-B14F-4D97-AF65-F5344CB8AC3E}">
        <p14:creationId xmlns:p14="http://schemas.microsoft.com/office/powerpoint/2010/main" val="1425686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dissolve">
                                      <p:cBhvr>
                                        <p:cTn id="7" dur="5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Ecological role</a:t>
            </a:r>
            <a:endParaRPr lang="en-CA" dirty="0"/>
          </a:p>
        </p:txBody>
      </p:sp>
      <p:sp>
        <p:nvSpPr>
          <p:cNvPr id="3" name="Content Placeholder 2"/>
          <p:cNvSpPr>
            <a:spLocks noGrp="1"/>
          </p:cNvSpPr>
          <p:nvPr>
            <p:ph idx="1"/>
          </p:nvPr>
        </p:nvSpPr>
        <p:spPr/>
        <p:txBody>
          <a:bodyPr/>
          <a:lstStyle/>
          <a:p>
            <a:r>
              <a:rPr lang="en-US" dirty="0"/>
              <a:t>Mosses are pioneer plants, and establish themselves on exposed rock or soil surfaces where there are no plants. </a:t>
            </a:r>
            <a:endParaRPr lang="en-US" dirty="0" smtClean="0"/>
          </a:p>
          <a:p>
            <a:r>
              <a:rPr lang="en-US" dirty="0" smtClean="0"/>
              <a:t>They </a:t>
            </a:r>
            <a:r>
              <a:rPr lang="en-US" dirty="0"/>
              <a:t>enrich the soil as they die and build organic content that leads to soil formation. </a:t>
            </a:r>
            <a:endParaRPr lang="en-US" dirty="0" smtClean="0"/>
          </a:p>
          <a:p>
            <a:r>
              <a:rPr lang="en-US" dirty="0" smtClean="0"/>
              <a:t>Mosses </a:t>
            </a:r>
            <a:r>
              <a:rPr lang="en-US" dirty="0"/>
              <a:t>form peat (heating fuel), </a:t>
            </a:r>
            <a:endParaRPr lang="en-US" dirty="0" smtClean="0"/>
          </a:p>
          <a:p>
            <a:r>
              <a:rPr lang="en-US" dirty="0" smtClean="0"/>
              <a:t>possess </a:t>
            </a:r>
            <a:r>
              <a:rPr lang="en-US" dirty="0"/>
              <a:t>antiseptic properties (low </a:t>
            </a:r>
            <a:r>
              <a:rPr lang="en-US" dirty="0" smtClean="0"/>
              <a:t>pH)</a:t>
            </a:r>
          </a:p>
          <a:p>
            <a:r>
              <a:rPr lang="en-US" dirty="0" smtClean="0"/>
              <a:t>clean </a:t>
            </a:r>
            <a:r>
              <a:rPr lang="en-US" dirty="0"/>
              <a:t>up oil spills.</a:t>
            </a:r>
            <a:endParaRPr lang="en-CA" b="1" dirty="0"/>
          </a:p>
        </p:txBody>
      </p:sp>
    </p:spTree>
    <p:extLst>
      <p:ext uri="{BB962C8B-B14F-4D97-AF65-F5344CB8AC3E}">
        <p14:creationId xmlns:p14="http://schemas.microsoft.com/office/powerpoint/2010/main" val="2854057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13889" r="57465" b="41667"/>
          <a:stretch>
            <a:fillRect/>
          </a:stretch>
        </p:blipFill>
        <p:spPr bwMode="auto">
          <a:xfrm>
            <a:off x="395536" y="620688"/>
            <a:ext cx="8274127" cy="54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54562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pattFill prst="trellis">
          <a:fgClr>
            <a:schemeClr val="bg1"/>
          </a:fgClr>
          <a:bgClr>
            <a:schemeClr val="accent2"/>
          </a:bgClr>
        </a:pattFill>
        <a:effectLst/>
      </p:bgPr>
    </p:bg>
    <p:spTree>
      <p:nvGrpSpPr>
        <p:cNvPr id="1" name=""/>
        <p:cNvGrpSpPr/>
        <p:nvPr/>
      </p:nvGrpSpPr>
      <p:grpSpPr>
        <a:xfrm>
          <a:off x="0" y="0"/>
          <a:ext cx="0" cy="0"/>
          <a:chOff x="0" y="0"/>
          <a:chExt cx="0" cy="0"/>
        </a:xfrm>
      </p:grpSpPr>
      <p:sp>
        <p:nvSpPr>
          <p:cNvPr id="6149" name="Rectangle 5"/>
          <p:cNvSpPr>
            <a:spLocks noGrp="1" noChangeArrowheads="1"/>
          </p:cNvSpPr>
          <p:nvPr>
            <p:ph type="title"/>
          </p:nvPr>
        </p:nvSpPr>
        <p:spPr>
          <a:xfrm>
            <a:off x="76200" y="76200"/>
            <a:ext cx="4876800" cy="1143000"/>
          </a:xfrm>
          <a:solidFill>
            <a:schemeClr val="hlink"/>
          </a:solidFill>
          <a:ln>
            <a:solidFill>
              <a:srgbClr val="339933"/>
            </a:solidFill>
            <a:miter lim="800000"/>
            <a:headEnd/>
            <a:tailEnd/>
          </a:ln>
        </p:spPr>
        <p:txBody>
          <a:bodyPr/>
          <a:lstStyle/>
          <a:p>
            <a:pPr eaLnBrk="1" hangingPunct="1"/>
            <a:r>
              <a:rPr lang="en-US" altLang="en-US" smtClean="0"/>
              <a:t>“For </a:t>
            </a:r>
            <a:r>
              <a:rPr lang="en-US" altLang="en-US" smtClean="0">
                <a:solidFill>
                  <a:srgbClr val="FF9900"/>
                </a:solidFill>
              </a:rPr>
              <a:t>Peat’s</a:t>
            </a:r>
            <a:r>
              <a:rPr lang="en-US" altLang="en-US" smtClean="0"/>
              <a:t> Sakes”</a:t>
            </a:r>
          </a:p>
        </p:txBody>
      </p:sp>
      <p:sp>
        <p:nvSpPr>
          <p:cNvPr id="6147" name="Rectangle 3"/>
          <p:cNvSpPr>
            <a:spLocks noGrp="1" noChangeArrowheads="1"/>
          </p:cNvSpPr>
          <p:nvPr>
            <p:ph type="body" sz="half" idx="1"/>
          </p:nvPr>
        </p:nvSpPr>
        <p:spPr>
          <a:xfrm>
            <a:off x="0" y="1295400"/>
            <a:ext cx="4800600" cy="5486400"/>
          </a:xfrm>
          <a:solidFill>
            <a:srgbClr val="669900"/>
          </a:solidFill>
        </p:spPr>
        <p:txBody>
          <a:bodyPr/>
          <a:lstStyle/>
          <a:p>
            <a:pPr eaLnBrk="1" hangingPunct="1">
              <a:lnSpc>
                <a:spcPct val="90000"/>
              </a:lnSpc>
            </a:pPr>
            <a:r>
              <a:rPr lang="en-US" altLang="en-US" sz="2600" b="1" dirty="0" smtClean="0">
                <a:solidFill>
                  <a:srgbClr val="FFFF00"/>
                </a:solidFill>
              </a:rPr>
              <a:t>Many species of moss belonging to the genus “Sphagnum” are called </a:t>
            </a:r>
            <a:r>
              <a:rPr lang="en-US" altLang="en-US" sz="2600" b="1" dirty="0" smtClean="0">
                <a:solidFill>
                  <a:srgbClr val="FFFFFF"/>
                </a:solidFill>
              </a:rPr>
              <a:t>Peat Mosses</a:t>
            </a:r>
            <a:r>
              <a:rPr lang="en-US" altLang="en-US" sz="2600" b="1" dirty="0" smtClean="0">
                <a:solidFill>
                  <a:srgbClr val="FFFF00"/>
                </a:solidFill>
              </a:rPr>
              <a:t>.  A substance called </a:t>
            </a:r>
            <a:r>
              <a:rPr lang="en-US" altLang="en-US" sz="2600" b="1" dirty="0" smtClean="0">
                <a:solidFill>
                  <a:srgbClr val="FFFFFF"/>
                </a:solidFill>
              </a:rPr>
              <a:t>“Peat” </a:t>
            </a:r>
            <a:r>
              <a:rPr lang="en-US" altLang="en-US" sz="2600" b="1" dirty="0" smtClean="0">
                <a:solidFill>
                  <a:srgbClr val="FFFF00"/>
                </a:solidFill>
              </a:rPr>
              <a:t>is made of incompletely decomposed peat moss remains, which accumulate in waterlogged soils over thousands of years. The natural processes of decay are prevented by water logging, acid production and oxygen depletion.</a:t>
            </a:r>
            <a:r>
              <a:rPr lang="en-US" altLang="en-US" sz="2400" dirty="0" smtClean="0">
                <a:solidFill>
                  <a:srgbClr val="CCCC00"/>
                </a:solidFill>
              </a:rPr>
              <a:t> </a:t>
            </a:r>
          </a:p>
        </p:txBody>
      </p:sp>
      <p:pic>
        <p:nvPicPr>
          <p:cNvPr id="6148" name="Picture 4" descr="we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76800" y="0"/>
            <a:ext cx="4267200" cy="6858000"/>
          </a:xfrm>
          <a:noFill/>
        </p:spPr>
      </p:pic>
    </p:spTree>
    <p:extLst>
      <p:ext uri="{BB962C8B-B14F-4D97-AF65-F5344CB8AC3E}">
        <p14:creationId xmlns:p14="http://schemas.microsoft.com/office/powerpoint/2010/main" val="1562167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Horizontal)">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barn(inHorizontal)">
                                      <p:cBhvr>
                                        <p:cTn id="12" dur="500"/>
                                        <p:tgtEl>
                                          <p:spTgt spid="61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6149"/>
                                        </p:tgtEl>
                                        <p:attrNameLst>
                                          <p:attrName>style.visibility</p:attrName>
                                        </p:attrNameLst>
                                      </p:cBhvr>
                                      <p:to>
                                        <p:strVal val="visible"/>
                                      </p:to>
                                    </p:set>
                                    <p:anim calcmode="lin" valueType="num">
                                      <p:cBhvr>
                                        <p:cTn id="17" dur="1000" fill="hold"/>
                                        <p:tgtEl>
                                          <p:spTgt spid="6149"/>
                                        </p:tgtEl>
                                        <p:attrNameLst>
                                          <p:attrName>ppt_w</p:attrName>
                                        </p:attrNameLst>
                                      </p:cBhvr>
                                      <p:tavLst>
                                        <p:tav tm="0">
                                          <p:val>
                                            <p:fltVal val="0"/>
                                          </p:val>
                                        </p:tav>
                                        <p:tav tm="100000">
                                          <p:val>
                                            <p:strVal val="#ppt_w"/>
                                          </p:val>
                                        </p:tav>
                                      </p:tavLst>
                                    </p:anim>
                                    <p:anim calcmode="lin" valueType="num">
                                      <p:cBhvr>
                                        <p:cTn id="18" dur="1000" fill="hold"/>
                                        <p:tgtEl>
                                          <p:spTgt spid="6149"/>
                                        </p:tgtEl>
                                        <p:attrNameLst>
                                          <p:attrName>ppt_h</p:attrName>
                                        </p:attrNameLst>
                                      </p:cBhvr>
                                      <p:tavLst>
                                        <p:tav tm="0">
                                          <p:val>
                                            <p:fltVal val="0"/>
                                          </p:val>
                                        </p:tav>
                                        <p:tav tm="100000">
                                          <p:val>
                                            <p:strVal val="#ppt_h"/>
                                          </p:val>
                                        </p:tav>
                                      </p:tavLst>
                                    </p:anim>
                                    <p:anim calcmode="lin" valueType="num">
                                      <p:cBhvr>
                                        <p:cTn id="19" dur="1000" fill="hold"/>
                                        <p:tgtEl>
                                          <p:spTgt spid="6149"/>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614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autoUpdateAnimBg="0"/>
      <p:bldP spid="6147"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solidFill>
            <a:srgbClr val="FF0066"/>
          </a:solidFill>
        </p:spPr>
        <p:txBody>
          <a:bodyPr/>
          <a:lstStyle/>
          <a:p>
            <a:pPr eaLnBrk="1" hangingPunct="1"/>
            <a:r>
              <a:rPr lang="en-US" altLang="en-US" smtClean="0"/>
              <a:t>Over 350 Species of Sphagnum</a:t>
            </a:r>
          </a:p>
        </p:txBody>
      </p:sp>
      <p:pic>
        <p:nvPicPr>
          <p:cNvPr id="13316" name="Picture 4" descr="spa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447800"/>
            <a:ext cx="3505200" cy="5410200"/>
          </a:xfrm>
          <a:noFill/>
        </p:spPr>
      </p:pic>
      <p:pic>
        <p:nvPicPr>
          <p:cNvPr id="13318" name="Picture 6" descr="sphagnum o+"/>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96000" y="1447800"/>
            <a:ext cx="2895600" cy="3962400"/>
          </a:xfrm>
          <a:noFill/>
        </p:spPr>
      </p:pic>
      <p:sp>
        <p:nvSpPr>
          <p:cNvPr id="13320" name="Text Box 8"/>
          <p:cNvSpPr txBox="1">
            <a:spLocks noChangeArrowheads="1"/>
          </p:cNvSpPr>
          <p:nvPr/>
        </p:nvSpPr>
        <p:spPr bwMode="auto">
          <a:xfrm>
            <a:off x="5943600" y="5594350"/>
            <a:ext cx="3200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50000"/>
              </a:spcBef>
              <a:spcAft>
                <a:spcPct val="0"/>
              </a:spcAft>
              <a:buFontTx/>
              <a:buNone/>
            </a:pPr>
            <a:r>
              <a:rPr lang="en-US" altLang="en-US" sz="2400" b="1">
                <a:solidFill>
                  <a:srgbClr val="000000"/>
                </a:solidFill>
              </a:rPr>
              <a:t>Tops of Sphagnum moss with sporophytes</a:t>
            </a:r>
          </a:p>
        </p:txBody>
      </p:sp>
      <p:sp>
        <p:nvSpPr>
          <p:cNvPr id="13321" name="Text Box 9"/>
          <p:cNvSpPr txBox="1">
            <a:spLocks noChangeArrowheads="1"/>
          </p:cNvSpPr>
          <p:nvPr/>
        </p:nvSpPr>
        <p:spPr bwMode="auto">
          <a:xfrm>
            <a:off x="3200400" y="1622425"/>
            <a:ext cx="26670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50000"/>
              </a:spcBef>
              <a:spcAft>
                <a:spcPct val="0"/>
              </a:spcAft>
              <a:buFontTx/>
              <a:buNone/>
            </a:pPr>
            <a:r>
              <a:rPr lang="en-US" altLang="en-US" sz="2400" b="1">
                <a:solidFill>
                  <a:srgbClr val="000000"/>
                </a:solidFill>
              </a:rPr>
              <a:t>Overlapping “leaves” very effective in absorbing water, absorb up to 20 X their own weight in water.  In comparison cotton swabs can only hold 4-6 X their own weight.</a:t>
            </a:r>
          </a:p>
        </p:txBody>
      </p:sp>
      <p:pic>
        <p:nvPicPr>
          <p:cNvPr id="9224" name="Picture 8" descr="http://canadianpeatmoss.com/images/520_peat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392237"/>
            <a:ext cx="4933950"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55641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checkerboard(across)">
                                      <p:cBhvr>
                                        <p:cTn id="7" dur="500"/>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checkerboard(across)">
                                      <p:cBhvr>
                                        <p:cTn id="12" dur="500"/>
                                        <p:tgtEl>
                                          <p:spTgt spid="133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3321"/>
                                        </p:tgtEl>
                                        <p:attrNameLst>
                                          <p:attrName>style.visibility</p:attrName>
                                        </p:attrNameLst>
                                      </p:cBhvr>
                                      <p:to>
                                        <p:strVal val="visible"/>
                                      </p:to>
                                    </p:set>
                                    <p:anim calcmode="lin" valueType="num">
                                      <p:cBhvr additive="base">
                                        <p:cTn id="17" dur="500"/>
                                        <p:tgtEl>
                                          <p:spTgt spid="13321"/>
                                        </p:tgtEl>
                                        <p:attrNameLst>
                                          <p:attrName>ppt_y</p:attrName>
                                        </p:attrNameLst>
                                      </p:cBhvr>
                                      <p:tavLst>
                                        <p:tav tm="0">
                                          <p:val>
                                            <p:strVal val="#ppt_y+#ppt_h*1.125000"/>
                                          </p:val>
                                        </p:tav>
                                        <p:tav tm="100000">
                                          <p:val>
                                            <p:strVal val="#ppt_y"/>
                                          </p:val>
                                        </p:tav>
                                      </p:tavLst>
                                    </p:anim>
                                    <p:animEffect transition="in" filter="wipe(up)">
                                      <p:cBhvr>
                                        <p:cTn id="18" dur="500"/>
                                        <p:tgtEl>
                                          <p:spTgt spid="1332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13318"/>
                                        </p:tgtEl>
                                        <p:attrNameLst>
                                          <p:attrName>style.visibility</p:attrName>
                                        </p:attrNameLst>
                                      </p:cBhvr>
                                      <p:to>
                                        <p:strVal val="visible"/>
                                      </p:to>
                                    </p:set>
                                    <p:animEffect transition="in" filter="checkerboard(across)">
                                      <p:cBhvr>
                                        <p:cTn id="23" dur="500"/>
                                        <p:tgtEl>
                                          <p:spTgt spid="1331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13320"/>
                                        </p:tgtEl>
                                        <p:attrNameLst>
                                          <p:attrName>style.visibility</p:attrName>
                                        </p:attrNameLst>
                                      </p:cBhvr>
                                      <p:to>
                                        <p:strVal val="visible"/>
                                      </p:to>
                                    </p:set>
                                    <p:anim calcmode="lin" valueType="num">
                                      <p:cBhvr additive="base">
                                        <p:cTn id="28" dur="500"/>
                                        <p:tgtEl>
                                          <p:spTgt spid="13320"/>
                                        </p:tgtEl>
                                        <p:attrNameLst>
                                          <p:attrName>ppt_y</p:attrName>
                                        </p:attrNameLst>
                                      </p:cBhvr>
                                      <p:tavLst>
                                        <p:tav tm="0">
                                          <p:val>
                                            <p:strVal val="#ppt_y+#ppt_h*1.125000"/>
                                          </p:val>
                                        </p:tav>
                                        <p:tav tm="100000">
                                          <p:val>
                                            <p:strVal val="#ppt_y"/>
                                          </p:val>
                                        </p:tav>
                                      </p:tavLst>
                                    </p:anim>
                                    <p:animEffect transition="in" filter="wipe(up)">
                                      <p:cBhvr>
                                        <p:cTn id="29" dur="500"/>
                                        <p:tgtEl>
                                          <p:spTgt spid="1332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1" presetClass="entr" presetSubtype="1" fill="hold" nodeType="clickEffect">
                                  <p:stCondLst>
                                    <p:cond delay="0"/>
                                  </p:stCondLst>
                                  <p:childTnLst>
                                    <p:set>
                                      <p:cBhvr>
                                        <p:cTn id="33" dur="1" fill="hold">
                                          <p:stCondLst>
                                            <p:cond delay="0"/>
                                          </p:stCondLst>
                                        </p:cTn>
                                        <p:tgtEl>
                                          <p:spTgt spid="9224"/>
                                        </p:tgtEl>
                                        <p:attrNameLst>
                                          <p:attrName>style.visibility</p:attrName>
                                        </p:attrNameLst>
                                      </p:cBhvr>
                                      <p:to>
                                        <p:strVal val="visible"/>
                                      </p:to>
                                    </p:set>
                                    <p:animEffect transition="in" filter="wheel(1)">
                                      <p:cBhvr>
                                        <p:cTn id="34" dur="20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autoUpdateAnimBg="0"/>
      <p:bldP spid="13320" grpId="0" autoUpdateAnimBg="0"/>
      <p:bldP spid="13321"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7" name="Rectangle 5"/>
          <p:cNvSpPr>
            <a:spLocks noGrp="1" noChangeArrowheads="1"/>
          </p:cNvSpPr>
          <p:nvPr>
            <p:ph type="title"/>
          </p:nvPr>
        </p:nvSpPr>
        <p:spPr>
          <a:xfrm>
            <a:off x="457200" y="76200"/>
            <a:ext cx="8229600" cy="1143000"/>
          </a:xfrm>
          <a:solidFill>
            <a:schemeClr val="accent2"/>
          </a:solidFill>
        </p:spPr>
        <p:txBody>
          <a:bodyPr/>
          <a:lstStyle/>
          <a:p>
            <a:pPr eaLnBrk="1" hangingPunct="1"/>
            <a:r>
              <a:rPr lang="en-US" altLang="en-US" smtClean="0">
                <a:solidFill>
                  <a:srgbClr val="FFCCFF"/>
                </a:solidFill>
              </a:rPr>
              <a:t>Peat bogs are Unique Habitats</a:t>
            </a:r>
          </a:p>
        </p:txBody>
      </p:sp>
      <p:sp>
        <p:nvSpPr>
          <p:cNvPr id="8195" name="Rectangle 3"/>
          <p:cNvSpPr>
            <a:spLocks noGrp="1" noChangeArrowheads="1"/>
          </p:cNvSpPr>
          <p:nvPr>
            <p:ph type="body" sz="half" idx="1"/>
          </p:nvPr>
        </p:nvSpPr>
        <p:spPr>
          <a:xfrm>
            <a:off x="0" y="1295400"/>
            <a:ext cx="4648200" cy="5562600"/>
          </a:xfrm>
          <a:solidFill>
            <a:srgbClr val="FF9900"/>
          </a:solidFill>
        </p:spPr>
        <p:txBody>
          <a:bodyPr/>
          <a:lstStyle/>
          <a:p>
            <a:pPr eaLnBrk="1" hangingPunct="1"/>
            <a:r>
              <a:rPr lang="en-US" altLang="en-US" sz="2800" b="1" dirty="0" smtClean="0">
                <a:solidFill>
                  <a:srgbClr val="663300"/>
                </a:solidFill>
              </a:rPr>
              <a:t>Peat bogs are fragile ecosystems, where many highly adapted plant and animal species live. Peat land plants are highly specialized to survive in these poor N</a:t>
            </a:r>
            <a:r>
              <a:rPr lang="en-US" altLang="en-US" sz="2800" b="1" baseline="-25000" dirty="0" smtClean="0">
                <a:solidFill>
                  <a:srgbClr val="663300"/>
                </a:solidFill>
              </a:rPr>
              <a:t>2</a:t>
            </a:r>
            <a:r>
              <a:rPr lang="en-US" altLang="en-US" sz="2800" b="1" dirty="0" smtClean="0">
                <a:solidFill>
                  <a:srgbClr val="663300"/>
                </a:solidFill>
              </a:rPr>
              <a:t> depleted soils. Certain mosses and carnivorous plants survive only on peat bogs.</a:t>
            </a:r>
            <a:r>
              <a:rPr lang="en-US" altLang="en-US" sz="2800" dirty="0" smtClean="0">
                <a:solidFill>
                  <a:srgbClr val="663300"/>
                </a:solidFill>
              </a:rPr>
              <a:t> </a:t>
            </a:r>
          </a:p>
        </p:txBody>
      </p:sp>
      <p:pic>
        <p:nvPicPr>
          <p:cNvPr id="8200" name="Picture 8" descr="Wild-Venus%20Fly-%20Traps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295400"/>
            <a:ext cx="4419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58156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randombar(horizontal)">
                                      <p:cBhvr>
                                        <p:cTn id="7" dur="500"/>
                                        <p:tgtEl>
                                          <p:spTgt spid="81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randombar(horizontal)">
                                      <p:cBhvr>
                                        <p:cTn id="12" dur="500"/>
                                        <p:tgtEl>
                                          <p:spTgt spid="81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9" presetClass="entr" presetSubtype="10" fill="hold" nodeType="clickEffect">
                                  <p:stCondLst>
                                    <p:cond delay="0"/>
                                  </p:stCondLst>
                                  <p:childTnLst>
                                    <p:set>
                                      <p:cBhvr>
                                        <p:cTn id="16" dur="1" fill="hold">
                                          <p:stCondLst>
                                            <p:cond delay="0"/>
                                          </p:stCondLst>
                                        </p:cTn>
                                        <p:tgtEl>
                                          <p:spTgt spid="8200"/>
                                        </p:tgtEl>
                                        <p:attrNameLst>
                                          <p:attrName>style.visibility</p:attrName>
                                        </p:attrNameLst>
                                      </p:cBhvr>
                                      <p:to>
                                        <p:strVal val="visible"/>
                                      </p:to>
                                    </p:set>
                                    <p:anim calcmode="lin" valueType="num">
                                      <p:cBhvr>
                                        <p:cTn id="17" dur="5000" fill="hold"/>
                                        <p:tgtEl>
                                          <p:spTgt spid="8200"/>
                                        </p:tgtEl>
                                        <p:attrNameLst>
                                          <p:attrName>ppt_w</p:attrName>
                                        </p:attrNameLst>
                                      </p:cBhvr>
                                      <p:tavLst>
                                        <p:tav tm="0" fmla="#ppt_w*sin(2.5*pi*$)">
                                          <p:val>
                                            <p:fltVal val="0"/>
                                          </p:val>
                                        </p:tav>
                                        <p:tav tm="100000">
                                          <p:val>
                                            <p:fltVal val="1"/>
                                          </p:val>
                                        </p:tav>
                                      </p:tavLst>
                                    </p:anim>
                                    <p:anim calcmode="lin" valueType="num">
                                      <p:cBhvr>
                                        <p:cTn id="18" dur="5000" fill="hold"/>
                                        <p:tgtEl>
                                          <p:spTgt spid="820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autoUpdateAnimBg="0"/>
      <p:bldP spid="819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76200" y="76200"/>
            <a:ext cx="9144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50000"/>
              </a:spcBef>
              <a:spcAft>
                <a:spcPct val="0"/>
              </a:spcAft>
              <a:buFontTx/>
              <a:buNone/>
            </a:pPr>
            <a:r>
              <a:rPr lang="en-US" altLang="en-US" sz="2400" b="1">
                <a:solidFill>
                  <a:srgbClr val="000000"/>
                </a:solidFill>
              </a:rPr>
              <a:t>                                         </a:t>
            </a:r>
            <a:r>
              <a:rPr lang="en-CA" altLang="en-US" sz="2400" b="1">
                <a:solidFill>
                  <a:srgbClr val="000000"/>
                </a:solidFill>
              </a:rPr>
              <a:t>BURNS BOG – </a:t>
            </a:r>
            <a:r>
              <a:rPr lang="en-CA" altLang="en-US" sz="2400" b="1">
                <a:solidFill>
                  <a:srgbClr val="FF0000"/>
                </a:solidFill>
              </a:rPr>
              <a:t>DELTA - BC</a:t>
            </a:r>
          </a:p>
          <a:p>
            <a:pPr fontAlgn="base">
              <a:spcBef>
                <a:spcPct val="50000"/>
              </a:spcBef>
              <a:spcAft>
                <a:spcPct val="0"/>
              </a:spcAft>
              <a:buFontTx/>
              <a:buNone/>
            </a:pPr>
            <a:r>
              <a:rPr lang="en-CA" altLang="en-US" sz="2400" b="1">
                <a:solidFill>
                  <a:srgbClr val="000000"/>
                </a:solidFill>
              </a:rPr>
              <a:t> The largest raised peat bog on the west coast has recently been protected from development, but only after much of the natural vegetation has been altered by human activities. </a:t>
            </a:r>
          </a:p>
        </p:txBody>
      </p:sp>
      <p:pic>
        <p:nvPicPr>
          <p:cNvPr id="47107" name="Picture 3" descr="H:\My Pictures\Biology 11\Unit 4\burnsbo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lower_mainland_780_64.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133600"/>
            <a:ext cx="8915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1524000" y="4724400"/>
            <a:ext cx="685800" cy="685800"/>
          </a:xfrm>
          <a:prstGeom prst="ellipse">
            <a:avLst/>
          </a:prstGeom>
          <a:noFill/>
          <a:ln w="5715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9530072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additive="base">
                                        <p:cTn id="7" dur="500" fill="hold"/>
                                        <p:tgtEl>
                                          <p:spTgt spid="47106"/>
                                        </p:tgtEl>
                                        <p:attrNameLst>
                                          <p:attrName>ppt_x</p:attrName>
                                        </p:attrNameLst>
                                      </p:cBhvr>
                                      <p:tavLst>
                                        <p:tav tm="0">
                                          <p:val>
                                            <p:strVal val="#ppt_x"/>
                                          </p:val>
                                        </p:tav>
                                        <p:tav tm="100000">
                                          <p:val>
                                            <p:strVal val="#ppt_x"/>
                                          </p:val>
                                        </p:tav>
                                      </p:tavLst>
                                    </p:anim>
                                    <p:anim calcmode="lin" valueType="num">
                                      <p:cBhvr additive="base">
                                        <p:cTn id="8" dur="500" fill="hold"/>
                                        <p:tgtEl>
                                          <p:spTgt spid="4710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47107"/>
                                        </p:tgtEl>
                                        <p:attrNameLst>
                                          <p:attrName>style.visibility</p:attrName>
                                        </p:attrNameLst>
                                      </p:cBhvr>
                                      <p:to>
                                        <p:strVal val="visible"/>
                                      </p:to>
                                    </p:set>
                                    <p:animEffect transition="in" filter="dissolve">
                                      <p:cBhvr>
                                        <p:cTn id="13" dur="500"/>
                                        <p:tgtEl>
                                          <p:spTgt spid="4710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heel(1)">
                                      <p:cBhvr>
                                        <p:cTn id="23" dur="2000"/>
                                        <p:tgtEl>
                                          <p:spTgt spid="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xit" presetSubtype="0" fill="hold" nodeType="clickEffect">
                                  <p:stCondLst>
                                    <p:cond delay="0"/>
                                  </p:stCondLst>
                                  <p:childTnLst>
                                    <p:animEffect transition="out" filter="fade">
                                      <p:cBhvr>
                                        <p:cTn id="27" dur="2000"/>
                                        <p:tgtEl>
                                          <p:spTgt spid="4"/>
                                        </p:tgtEl>
                                      </p:cBhvr>
                                    </p:animEffect>
                                    <p:set>
                                      <p:cBhvr>
                                        <p:cTn id="28"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utoUpdateAnimBg="0"/>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76200"/>
            <a:ext cx="8229600" cy="914400"/>
          </a:xfrm>
          <a:solidFill>
            <a:srgbClr val="CCCC00"/>
          </a:solidFill>
        </p:spPr>
        <p:txBody>
          <a:bodyPr/>
          <a:lstStyle/>
          <a:p>
            <a:pPr eaLnBrk="1" hangingPunct="1"/>
            <a:r>
              <a:rPr lang="en-US" altLang="en-US" smtClean="0"/>
              <a:t>Peat is Used Commercially</a:t>
            </a:r>
          </a:p>
        </p:txBody>
      </p:sp>
      <p:pic>
        <p:nvPicPr>
          <p:cNvPr id="10244" name="Picture 4" descr="cutt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066800"/>
            <a:ext cx="5029200" cy="5791200"/>
          </a:xfrm>
          <a:noFill/>
          <a:ln w="19050">
            <a:solidFill>
              <a:srgbClr val="000000"/>
            </a:solidFill>
            <a:miter lim="800000"/>
            <a:headEnd/>
            <a:tailEnd/>
          </a:ln>
        </p:spPr>
      </p:pic>
      <p:sp>
        <p:nvSpPr>
          <p:cNvPr id="10246" name="Text Box 6"/>
          <p:cNvSpPr txBox="1">
            <a:spLocks noChangeArrowheads="1"/>
          </p:cNvSpPr>
          <p:nvPr/>
        </p:nvSpPr>
        <p:spPr bwMode="auto">
          <a:xfrm>
            <a:off x="5410200" y="1055688"/>
            <a:ext cx="3505200" cy="5649912"/>
          </a:xfrm>
          <a:prstGeom prst="rect">
            <a:avLst/>
          </a:prstGeom>
          <a:solidFill>
            <a:srgbClr val="00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50000"/>
              </a:spcBef>
              <a:spcAft>
                <a:spcPct val="0"/>
              </a:spcAft>
              <a:buFontTx/>
              <a:buNone/>
            </a:pPr>
            <a:r>
              <a:rPr lang="en-US" altLang="en-US" sz="2200" b="1">
                <a:solidFill>
                  <a:srgbClr val="000000"/>
                </a:solidFill>
              </a:rPr>
              <a:t>Primarily as growing medium in the horticultural industry. Harvesting of peat has destroyed most of the natural bogs in the Britain and N Europe (&gt;</a:t>
            </a:r>
            <a:r>
              <a:rPr lang="en-US" altLang="en-US" sz="2200" b="1">
                <a:solidFill>
                  <a:srgbClr val="FFFF00"/>
                </a:solidFill>
              </a:rPr>
              <a:t>80</a:t>
            </a:r>
            <a:r>
              <a:rPr lang="en-US" altLang="en-US" sz="2200" b="1">
                <a:solidFill>
                  <a:srgbClr val="000000"/>
                </a:solidFill>
              </a:rPr>
              <a:t>%).</a:t>
            </a:r>
          </a:p>
          <a:p>
            <a:pPr fontAlgn="base">
              <a:spcBef>
                <a:spcPct val="50000"/>
              </a:spcBef>
              <a:spcAft>
                <a:spcPct val="0"/>
              </a:spcAft>
              <a:buFontTx/>
              <a:buNone/>
            </a:pPr>
            <a:r>
              <a:rPr lang="en-US" altLang="en-US" sz="2200" b="1">
                <a:solidFill>
                  <a:srgbClr val="000000"/>
                </a:solidFill>
              </a:rPr>
              <a:t>Used historically as a source of fuel in Northern Europe and an antiseptic and absorbent by many cultures. Widely used in the 1</a:t>
            </a:r>
            <a:r>
              <a:rPr lang="en-US" altLang="en-US" sz="2200" b="1" baseline="30000">
                <a:solidFill>
                  <a:srgbClr val="000000"/>
                </a:solidFill>
              </a:rPr>
              <a:t>st</a:t>
            </a:r>
            <a:r>
              <a:rPr lang="en-US" altLang="en-US" sz="2200" b="1">
                <a:solidFill>
                  <a:srgbClr val="000000"/>
                </a:solidFill>
              </a:rPr>
              <a:t> World War to treat injuries.</a:t>
            </a:r>
            <a:r>
              <a:rPr lang="en-US" altLang="en-US" sz="2400" b="1">
                <a:solidFill>
                  <a:srgbClr val="000000"/>
                </a:solidFill>
              </a:rPr>
              <a:t> </a:t>
            </a:r>
            <a:endParaRPr lang="en-US" altLang="en-US" sz="1800">
              <a:solidFill>
                <a:srgbClr val="000000"/>
              </a:solidFill>
            </a:endParaRPr>
          </a:p>
        </p:txBody>
      </p:sp>
    </p:spTree>
    <p:extLst>
      <p:ext uri="{BB962C8B-B14F-4D97-AF65-F5344CB8AC3E}">
        <p14:creationId xmlns:p14="http://schemas.microsoft.com/office/powerpoint/2010/main" val="2249219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up)">
                                      <p:cBhvr>
                                        <p:cTn id="7" dur="500"/>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wipe(up)">
                                      <p:cBhvr>
                                        <p:cTn id="12" dur="500"/>
                                        <p:tgtEl>
                                          <p:spTgt spid="102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246"/>
                                        </p:tgtEl>
                                        <p:attrNameLst>
                                          <p:attrName>style.visibility</p:attrName>
                                        </p:attrNameLst>
                                      </p:cBhvr>
                                      <p:to>
                                        <p:strVal val="visible"/>
                                      </p:to>
                                    </p:set>
                                    <p:animEffect transition="in" filter="wipe(up)">
                                      <p:cBhvr>
                                        <p:cTn id="17"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autoUpdateAnimBg="0"/>
      <p:bldP spid="10246"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lstStyle/>
          <a:p>
            <a:r>
              <a:rPr lang="en-US" b="1" u="sng" dirty="0" smtClean="0"/>
              <a:t>Reproduction: Life Cycle of a Moss</a:t>
            </a:r>
            <a:r>
              <a:rPr lang="en-US" b="1" dirty="0" smtClean="0"/>
              <a:t>: </a:t>
            </a:r>
            <a:r>
              <a:rPr lang="en-CA" b="1" dirty="0" smtClean="0"/>
              <a:t/>
            </a:r>
            <a:br>
              <a:rPr lang="en-CA" b="1" dirty="0" smtClean="0"/>
            </a:br>
            <a:r>
              <a:rPr lang="en-CA" dirty="0" smtClean="0"/>
              <a:t> </a:t>
            </a:r>
            <a:endParaRPr lang="en-CA" dirty="0"/>
          </a:p>
        </p:txBody>
      </p:sp>
      <p:sp>
        <p:nvSpPr>
          <p:cNvPr id="3" name="Content Placeholder 2"/>
          <p:cNvSpPr>
            <a:spLocks noGrp="1"/>
          </p:cNvSpPr>
          <p:nvPr>
            <p:ph idx="1"/>
          </p:nvPr>
        </p:nvSpPr>
        <p:spPr/>
        <p:txBody>
          <a:bodyPr/>
          <a:lstStyle/>
          <a:p>
            <a:r>
              <a:rPr lang="en-US" dirty="0" smtClean="0"/>
              <a:t>Mosses </a:t>
            </a:r>
            <a:r>
              <a:rPr lang="en-US" dirty="0"/>
              <a:t>have a life cycle that involves spores rather than seeds. </a:t>
            </a:r>
            <a:endParaRPr lang="en-US" dirty="0" smtClean="0"/>
          </a:p>
          <a:p>
            <a:r>
              <a:rPr lang="en-US" dirty="0" smtClean="0"/>
              <a:t>Both </a:t>
            </a:r>
            <a:r>
              <a:rPr lang="en-US" dirty="0"/>
              <a:t>sporophyte and gametophyte stages exist on the same plant. </a:t>
            </a:r>
            <a:endParaRPr lang="en-US" dirty="0" smtClean="0"/>
          </a:p>
          <a:p>
            <a:r>
              <a:rPr lang="en-US" dirty="0" smtClean="0"/>
              <a:t>Mosses </a:t>
            </a:r>
            <a:r>
              <a:rPr lang="en-US" dirty="0"/>
              <a:t>undergo </a:t>
            </a:r>
            <a:r>
              <a:rPr lang="en-US" dirty="0" smtClean="0"/>
              <a:t>AOG</a:t>
            </a:r>
            <a:endParaRPr lang="en-CA" b="1" dirty="0"/>
          </a:p>
        </p:txBody>
      </p:sp>
    </p:spTree>
    <p:extLst>
      <p:ext uri="{BB962C8B-B14F-4D97-AF65-F5344CB8AC3E}">
        <p14:creationId xmlns:p14="http://schemas.microsoft.com/office/powerpoint/2010/main" val="23116386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lstStyle/>
          <a:p>
            <a:r>
              <a:rPr lang="en-US" b="1" u="sng" dirty="0" smtClean="0"/>
              <a:t>Sexual Reproduction of Moss </a:t>
            </a:r>
            <a:r>
              <a:rPr lang="en-CA" b="1" dirty="0" smtClean="0"/>
              <a:t/>
            </a:r>
            <a:br>
              <a:rPr lang="en-CA" b="1" dirty="0" smtClean="0"/>
            </a:br>
            <a:endParaRPr lang="en-CA" dirty="0"/>
          </a:p>
        </p:txBody>
      </p:sp>
      <p:sp>
        <p:nvSpPr>
          <p:cNvPr id="3" name="Content Placeholder 2"/>
          <p:cNvSpPr>
            <a:spLocks noGrp="1"/>
          </p:cNvSpPr>
          <p:nvPr>
            <p:ph idx="1"/>
          </p:nvPr>
        </p:nvSpPr>
        <p:spPr/>
        <p:txBody>
          <a:bodyPr/>
          <a:lstStyle/>
          <a:p>
            <a:pPr lvl="0"/>
            <a:r>
              <a:rPr lang="en-US" sz="1400" dirty="0" smtClean="0"/>
              <a:t>Haploid </a:t>
            </a:r>
            <a:r>
              <a:rPr lang="en-US" sz="1400" dirty="0"/>
              <a:t>spores (n) are produced by meiosis in the sporangium capsule (2n) and are released into wind or water</a:t>
            </a:r>
            <a:r>
              <a:rPr lang="en-US" sz="1400" dirty="0" smtClean="0"/>
              <a:t>.</a:t>
            </a:r>
          </a:p>
          <a:p>
            <a:pPr lvl="0"/>
            <a:endParaRPr lang="en-CA" sz="1400" b="1" dirty="0"/>
          </a:p>
          <a:p>
            <a:pPr lvl="0"/>
            <a:r>
              <a:rPr lang="en-US" sz="1400" dirty="0" err="1"/>
              <a:t>Protonema</a:t>
            </a:r>
            <a:r>
              <a:rPr lang="en-US" sz="1400" dirty="0"/>
              <a:t> (n) forms after a spore germinates &amp; undergoes mitosis, and resembles a filamentous green algae</a:t>
            </a:r>
            <a:r>
              <a:rPr lang="en-US" sz="1400" dirty="0" smtClean="0"/>
              <a:t>.</a:t>
            </a:r>
          </a:p>
          <a:p>
            <a:pPr lvl="0"/>
            <a:endParaRPr lang="en-CA" sz="1400" b="1" dirty="0"/>
          </a:p>
          <a:p>
            <a:pPr lvl="0"/>
            <a:r>
              <a:rPr lang="en-US" sz="1400" dirty="0"/>
              <a:t>The </a:t>
            </a:r>
            <a:r>
              <a:rPr lang="en-US" sz="1400" dirty="0" err="1"/>
              <a:t>protonema</a:t>
            </a:r>
            <a:r>
              <a:rPr lang="en-US" sz="1400" dirty="0"/>
              <a:t> (n) forms a small gametophyte plant consisting of root-like rhizoids, shoots &amp; green leaflets</a:t>
            </a:r>
            <a:r>
              <a:rPr lang="en-US" sz="1400" dirty="0" smtClean="0"/>
              <a:t>.</a:t>
            </a:r>
          </a:p>
          <a:p>
            <a:pPr lvl="0"/>
            <a:endParaRPr lang="en-CA" sz="1400" b="1" dirty="0"/>
          </a:p>
          <a:p>
            <a:pPr lvl="0"/>
            <a:r>
              <a:rPr lang="en-US" sz="1400" dirty="0"/>
              <a:t>Mature gametophyte plant develops sex organs at its tip</a:t>
            </a:r>
            <a:r>
              <a:rPr lang="en-US" sz="1400" dirty="0" smtClean="0"/>
              <a:t>.</a:t>
            </a:r>
          </a:p>
          <a:p>
            <a:pPr lvl="0"/>
            <a:endParaRPr lang="en-CA" sz="1400" b="1" dirty="0"/>
          </a:p>
          <a:p>
            <a:r>
              <a:rPr lang="en-US" sz="1400" dirty="0"/>
              <a:t>Antheridium = male sex organ, produces sperm cells (n</a:t>
            </a:r>
            <a:r>
              <a:rPr lang="en-US" sz="1400" dirty="0" smtClean="0"/>
              <a:t>).</a:t>
            </a:r>
          </a:p>
          <a:p>
            <a:endParaRPr lang="en-CA" sz="1400" b="1" dirty="0"/>
          </a:p>
          <a:p>
            <a:r>
              <a:rPr lang="en-US" sz="1400" dirty="0" err="1"/>
              <a:t>Archegonium</a:t>
            </a:r>
            <a:r>
              <a:rPr lang="en-US" sz="1400" dirty="0"/>
              <a:t> = female sex organ, produces eggs (n</a:t>
            </a:r>
            <a:r>
              <a:rPr lang="en-US" sz="1400" dirty="0" smtClean="0"/>
              <a:t>).</a:t>
            </a:r>
          </a:p>
          <a:p>
            <a:endParaRPr lang="en-CA" sz="1400" b="1" dirty="0"/>
          </a:p>
          <a:p>
            <a:pPr lvl="0"/>
            <a:r>
              <a:rPr lang="en-US" sz="1400" dirty="0"/>
              <a:t>Fertilization occurs when plant is wet so sperm can swim to the egg (n + n) and a zygote (2n) develops</a:t>
            </a:r>
            <a:r>
              <a:rPr lang="en-US" sz="1400" dirty="0" smtClean="0"/>
              <a:t>.</a:t>
            </a:r>
          </a:p>
          <a:p>
            <a:pPr marL="0" lvl="0" indent="0">
              <a:buNone/>
            </a:pPr>
            <a:endParaRPr lang="en-CA" sz="1400" b="1" dirty="0"/>
          </a:p>
          <a:p>
            <a:pPr lvl="0"/>
            <a:r>
              <a:rPr lang="en-US" sz="1400" dirty="0"/>
              <a:t>Zygote (2n) develops into a sporophyte plant (2n) consisting of a stalk &amp; sporangium.</a:t>
            </a:r>
            <a:endParaRPr lang="en-CA" sz="1400" b="1" dirty="0"/>
          </a:p>
          <a:p>
            <a:r>
              <a:rPr lang="en-CA" sz="2800" dirty="0" smtClean="0">
                <a:hlinkClick r:id="rId2"/>
              </a:rPr>
              <a:t>video</a:t>
            </a:r>
            <a:endParaRPr lang="en-CA" sz="2800" dirty="0"/>
          </a:p>
        </p:txBody>
      </p:sp>
    </p:spTree>
    <p:extLst>
      <p:ext uri="{BB962C8B-B14F-4D97-AF65-F5344CB8AC3E}">
        <p14:creationId xmlns:p14="http://schemas.microsoft.com/office/powerpoint/2010/main" val="3652640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91490" name="Picture 2" descr="http://www.ahndrew.com/wp-content/uploads/2012/07/4-MossLifeCyc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16632"/>
            <a:ext cx="7344816" cy="6954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2422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b="1" u="sng" dirty="0"/>
              <a:t>Asexual Reproduction of Mosses</a:t>
            </a:r>
            <a:r>
              <a:rPr lang="en-US" b="1" dirty="0"/>
              <a:t>:</a:t>
            </a:r>
            <a:endParaRPr lang="en-CA" b="1" dirty="0"/>
          </a:p>
          <a:p>
            <a:r>
              <a:rPr lang="en-US" dirty="0"/>
              <a:t>1) fragmentation - parts breaking off the </a:t>
            </a:r>
            <a:r>
              <a:rPr lang="en-US" dirty="0" smtClean="0"/>
              <a:t>plant.</a:t>
            </a:r>
            <a:endParaRPr lang="en-CA" b="1" dirty="0"/>
          </a:p>
          <a:p>
            <a:r>
              <a:rPr lang="en-US" dirty="0"/>
              <a:t>2) </a:t>
            </a:r>
            <a:r>
              <a:rPr lang="en-US" dirty="0" err="1"/>
              <a:t>gemmae</a:t>
            </a:r>
            <a:r>
              <a:rPr lang="en-US" dirty="0"/>
              <a:t> - small, disk-like bodies made by </a:t>
            </a:r>
            <a:r>
              <a:rPr lang="en-US" dirty="0" smtClean="0"/>
              <a:t>gametophytes.</a:t>
            </a:r>
            <a:endParaRPr lang="en-CA" b="1" dirty="0"/>
          </a:p>
          <a:p>
            <a:endParaRPr lang="en-CA" dirty="0"/>
          </a:p>
        </p:txBody>
      </p:sp>
    </p:spTree>
    <p:extLst>
      <p:ext uri="{BB962C8B-B14F-4D97-AF65-F5344CB8AC3E}">
        <p14:creationId xmlns:p14="http://schemas.microsoft.com/office/powerpoint/2010/main" val="33186908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descr="http://www.biologyjunction.com/images/moss_to_lab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548680"/>
            <a:ext cx="2566041"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513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hlinkClick r:id="rId2"/>
              </a:rPr>
              <a:t>Adaptation to land</a:t>
            </a:r>
            <a:endParaRPr lang="en-CA" dirty="0"/>
          </a:p>
        </p:txBody>
      </p:sp>
      <p:sp>
        <p:nvSpPr>
          <p:cNvPr id="3" name="Content Placeholder 2"/>
          <p:cNvSpPr>
            <a:spLocks noGrp="1"/>
          </p:cNvSpPr>
          <p:nvPr>
            <p:ph idx="1"/>
          </p:nvPr>
        </p:nvSpPr>
        <p:spPr/>
        <p:txBody>
          <a:bodyPr/>
          <a:lstStyle/>
          <a:p>
            <a:endParaRPr lang="en-CA" dirty="0"/>
          </a:p>
        </p:txBody>
      </p:sp>
    </p:spTree>
    <p:extLst>
      <p:ext uri="{BB962C8B-B14F-4D97-AF65-F5344CB8AC3E}">
        <p14:creationId xmlns:p14="http://schemas.microsoft.com/office/powerpoint/2010/main" val="707221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What is a plant? </a:t>
            </a:r>
            <a:r>
              <a:rPr lang="en-CA" dirty="0" smtClean="0"/>
              <a:t/>
            </a:r>
            <a:br>
              <a:rPr lang="en-CA" dirty="0" smtClean="0"/>
            </a:br>
            <a:endParaRPr lang="en-CA" dirty="0"/>
          </a:p>
        </p:txBody>
      </p:sp>
      <p:sp>
        <p:nvSpPr>
          <p:cNvPr id="3" name="Content Placeholder 2"/>
          <p:cNvSpPr>
            <a:spLocks noGrp="1"/>
          </p:cNvSpPr>
          <p:nvPr>
            <p:ph idx="1"/>
          </p:nvPr>
        </p:nvSpPr>
        <p:spPr/>
        <p:txBody>
          <a:bodyPr/>
          <a:lstStyle/>
          <a:p>
            <a:r>
              <a:rPr lang="en-US" dirty="0" smtClean="0"/>
              <a:t>- </a:t>
            </a:r>
            <a:r>
              <a:rPr lang="en-US" dirty="0"/>
              <a:t>multicellular eukaryotes</a:t>
            </a:r>
            <a:endParaRPr lang="en-CA" dirty="0"/>
          </a:p>
          <a:p>
            <a:r>
              <a:rPr lang="en-US" dirty="0"/>
              <a:t>- Possess cellulose-rich cell walls, store starch</a:t>
            </a:r>
            <a:endParaRPr lang="en-CA" dirty="0"/>
          </a:p>
          <a:p>
            <a:r>
              <a:rPr lang="en-US" dirty="0"/>
              <a:t>- develop from multicellular embryos</a:t>
            </a:r>
            <a:endParaRPr lang="en-CA" dirty="0"/>
          </a:p>
          <a:p>
            <a:r>
              <a:rPr lang="en-US" dirty="0"/>
              <a:t>- photosynthesis using chlorophyll a, b and carotenoids</a:t>
            </a:r>
            <a:endParaRPr lang="en-CA" dirty="0"/>
          </a:p>
          <a:p>
            <a:endParaRPr lang="en-CA" dirty="0"/>
          </a:p>
        </p:txBody>
      </p:sp>
    </p:spTree>
    <p:extLst>
      <p:ext uri="{BB962C8B-B14F-4D97-AF65-F5344CB8AC3E}">
        <p14:creationId xmlns:p14="http://schemas.microsoft.com/office/powerpoint/2010/main" val="3078403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How do they survive?</a:t>
            </a:r>
            <a:r>
              <a:rPr lang="en-CA" dirty="0" smtClean="0"/>
              <a:t/>
            </a:r>
            <a:br>
              <a:rPr lang="en-CA" dirty="0" smtClean="0"/>
            </a:br>
            <a:endParaRPr lang="en-CA" dirty="0"/>
          </a:p>
        </p:txBody>
      </p:sp>
      <p:sp>
        <p:nvSpPr>
          <p:cNvPr id="3" name="Content Placeholder 2"/>
          <p:cNvSpPr>
            <a:spLocks noGrp="1"/>
          </p:cNvSpPr>
          <p:nvPr>
            <p:ph idx="1"/>
          </p:nvPr>
        </p:nvSpPr>
        <p:spPr/>
        <p:txBody>
          <a:bodyPr/>
          <a:lstStyle/>
          <a:p>
            <a:pPr lvl="0"/>
            <a:r>
              <a:rPr lang="en-US" dirty="0" smtClean="0">
                <a:effectLst/>
              </a:rPr>
              <a:t>Sunlight = photosynthesis</a:t>
            </a:r>
            <a:endParaRPr lang="en-CA" dirty="0" smtClean="0">
              <a:effectLst/>
            </a:endParaRPr>
          </a:p>
          <a:p>
            <a:pPr lvl="0"/>
            <a:r>
              <a:rPr lang="en-US" dirty="0" smtClean="0">
                <a:effectLst/>
              </a:rPr>
              <a:t>Water and Minerals</a:t>
            </a:r>
            <a:endParaRPr lang="en-CA" dirty="0" smtClean="0">
              <a:effectLst/>
            </a:endParaRPr>
          </a:p>
          <a:p>
            <a:pPr lvl="0"/>
            <a:r>
              <a:rPr lang="en-US" dirty="0" smtClean="0">
                <a:effectLst/>
              </a:rPr>
              <a:t>Gas Exchange- 0xygen and CO2</a:t>
            </a:r>
            <a:endParaRPr lang="en-CA" dirty="0" smtClean="0">
              <a:effectLst/>
            </a:endParaRPr>
          </a:p>
          <a:p>
            <a:pPr lvl="0"/>
            <a:r>
              <a:rPr lang="en-US" dirty="0" smtClean="0">
                <a:effectLst/>
              </a:rPr>
              <a:t>Movement of water and Nutrients</a:t>
            </a:r>
            <a:endParaRPr lang="en-CA" dirty="0" smtClean="0">
              <a:effectLst/>
            </a:endParaRPr>
          </a:p>
          <a:p>
            <a:endParaRPr lang="en-CA" dirty="0"/>
          </a:p>
        </p:txBody>
      </p:sp>
    </p:spTree>
    <p:extLst>
      <p:ext uri="{BB962C8B-B14F-4D97-AF65-F5344CB8AC3E}">
        <p14:creationId xmlns:p14="http://schemas.microsoft.com/office/powerpoint/2010/main" val="1755398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u="sng" dirty="0"/>
              <a:t>TERRESTRIAL </a:t>
            </a:r>
            <a:r>
              <a:rPr lang="en-US" b="1" u="sng" dirty="0"/>
              <a:t>(LAND) </a:t>
            </a:r>
            <a:r>
              <a:rPr lang="en-CA" b="1" u="sng" dirty="0" smtClean="0"/>
              <a:t>PLANTS</a:t>
            </a:r>
            <a:endParaRPr lang="en-CA" dirty="0"/>
          </a:p>
        </p:txBody>
      </p:sp>
      <p:sp>
        <p:nvSpPr>
          <p:cNvPr id="3" name="Content Placeholder 2"/>
          <p:cNvSpPr>
            <a:spLocks noGrp="1"/>
          </p:cNvSpPr>
          <p:nvPr>
            <p:ph idx="1"/>
          </p:nvPr>
        </p:nvSpPr>
        <p:spPr/>
        <p:txBody>
          <a:bodyPr>
            <a:normAutofit/>
          </a:bodyPr>
          <a:lstStyle/>
          <a:p>
            <a:pPr lvl="0"/>
            <a:r>
              <a:rPr lang="en-CA" dirty="0" smtClean="0"/>
              <a:t>Land </a:t>
            </a:r>
            <a:r>
              <a:rPr lang="en-CA" dirty="0"/>
              <a:t>plants are divided into </a:t>
            </a:r>
            <a:r>
              <a:rPr lang="en-CA" b="1" dirty="0"/>
              <a:t>two</a:t>
            </a:r>
            <a:r>
              <a:rPr lang="en-CA" dirty="0"/>
              <a:t> groups:</a:t>
            </a:r>
          </a:p>
          <a:p>
            <a:pPr lvl="1"/>
            <a:r>
              <a:rPr lang="en-CA" b="1" u="sng" dirty="0"/>
              <a:t>Phylum </a:t>
            </a:r>
            <a:r>
              <a:rPr lang="en-CA" b="1" u="sng" dirty="0" err="1"/>
              <a:t>Bryophyta</a:t>
            </a:r>
            <a:endParaRPr lang="en-CA" dirty="0"/>
          </a:p>
          <a:p>
            <a:pPr lvl="2"/>
            <a:r>
              <a:rPr lang="en-CA" dirty="0"/>
              <a:t>Nonvascular plants</a:t>
            </a:r>
          </a:p>
          <a:p>
            <a:pPr lvl="2"/>
            <a:r>
              <a:rPr lang="en-CA" b="1" u="sng" dirty="0"/>
              <a:t>Examples</a:t>
            </a:r>
            <a:r>
              <a:rPr lang="en-CA" b="1" dirty="0"/>
              <a:t>:</a:t>
            </a:r>
            <a:r>
              <a:rPr lang="en-CA" dirty="0"/>
              <a:t>  Mosses, liverworts, hornworts</a:t>
            </a:r>
          </a:p>
          <a:p>
            <a:pPr lvl="1"/>
            <a:r>
              <a:rPr lang="en-CA" b="1" u="sng" dirty="0"/>
              <a:t>Phylum </a:t>
            </a:r>
            <a:r>
              <a:rPr lang="en-CA" b="1" u="sng" dirty="0" err="1"/>
              <a:t>Tracheophyta</a:t>
            </a:r>
            <a:endParaRPr lang="en-CA" dirty="0"/>
          </a:p>
          <a:p>
            <a:pPr lvl="2"/>
            <a:r>
              <a:rPr lang="en-CA" dirty="0" smtClean="0"/>
              <a:t>Vascular </a:t>
            </a:r>
            <a:r>
              <a:rPr lang="en-CA" dirty="0"/>
              <a:t>plants</a:t>
            </a:r>
          </a:p>
          <a:p>
            <a:pPr lvl="2"/>
            <a:r>
              <a:rPr lang="en-CA" b="1" u="sng" dirty="0"/>
              <a:t>Examples</a:t>
            </a:r>
            <a:r>
              <a:rPr lang="en-CA" b="1" dirty="0"/>
              <a:t>:</a:t>
            </a:r>
            <a:r>
              <a:rPr lang="en-CA" dirty="0"/>
              <a:t>  ferns, shrubs, herbs, trees, flowering plants</a:t>
            </a:r>
          </a:p>
          <a:p>
            <a:endParaRPr lang="en-CA" dirty="0"/>
          </a:p>
        </p:txBody>
      </p:sp>
    </p:spTree>
    <p:extLst>
      <p:ext uri="{BB962C8B-B14F-4D97-AF65-F5344CB8AC3E}">
        <p14:creationId xmlns:p14="http://schemas.microsoft.com/office/powerpoint/2010/main" val="2866594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fontScale="90000"/>
          </a:bodyPr>
          <a:lstStyle/>
          <a:p>
            <a:r>
              <a:rPr lang="en-CA" b="1" u="sng" dirty="0"/>
              <a:t>VASCULAR VERSUS NONVASCULAR PLANTS</a:t>
            </a:r>
            <a:br>
              <a:rPr lang="en-CA" b="1" u="sng" dirty="0"/>
            </a:br>
            <a:endParaRPr lang="en-CA" dirty="0"/>
          </a:p>
        </p:txBody>
      </p:sp>
      <p:sp>
        <p:nvSpPr>
          <p:cNvPr id="3" name="Content Placeholder 2"/>
          <p:cNvSpPr>
            <a:spLocks noGrp="1"/>
          </p:cNvSpPr>
          <p:nvPr>
            <p:ph idx="1"/>
          </p:nvPr>
        </p:nvSpPr>
        <p:spPr/>
        <p:txBody>
          <a:bodyPr>
            <a:normAutofit fontScale="70000" lnSpcReduction="20000"/>
          </a:bodyPr>
          <a:lstStyle/>
          <a:p>
            <a:r>
              <a:rPr lang="en-CA" sz="3400" b="1" u="sng" dirty="0"/>
              <a:t>VASCULAR PLANTS</a:t>
            </a:r>
            <a:endParaRPr lang="en-CA" sz="3400" dirty="0"/>
          </a:p>
          <a:p>
            <a:pPr marL="0" lvl="0" indent="0">
              <a:buNone/>
            </a:pPr>
            <a:r>
              <a:rPr lang="en-CA" dirty="0" smtClean="0"/>
              <a:t>	Have </a:t>
            </a:r>
            <a:r>
              <a:rPr lang="en-CA" dirty="0"/>
              <a:t>a </a:t>
            </a:r>
            <a:r>
              <a:rPr lang="en-CA" b="1" dirty="0"/>
              <a:t>vascular system </a:t>
            </a:r>
            <a:r>
              <a:rPr lang="en-CA" dirty="0"/>
              <a:t>(“plumbing” system) that transports </a:t>
            </a:r>
            <a:r>
              <a:rPr lang="en-CA" dirty="0" smtClean="0"/>
              <a:t>  </a:t>
            </a:r>
          </a:p>
          <a:p>
            <a:pPr marL="0" lvl="0" indent="0">
              <a:buNone/>
            </a:pPr>
            <a:r>
              <a:rPr lang="en-CA" dirty="0"/>
              <a:t> </a:t>
            </a:r>
            <a:r>
              <a:rPr lang="en-CA" dirty="0" smtClean="0"/>
              <a:t>              water</a:t>
            </a:r>
            <a:r>
              <a:rPr lang="en-CA" dirty="0"/>
              <a:t>, nutrients, and sugars throughout the plant.</a:t>
            </a:r>
          </a:p>
          <a:p>
            <a:pPr lvl="0"/>
            <a:r>
              <a:rPr lang="en-CA" dirty="0"/>
              <a:t>Consists of two types of tissues:</a:t>
            </a:r>
          </a:p>
          <a:p>
            <a:pPr lvl="1"/>
            <a:r>
              <a:rPr lang="en-CA" sz="4000" b="1" u="sng" dirty="0"/>
              <a:t>Xylem </a:t>
            </a:r>
            <a:endParaRPr lang="en-CA" sz="4000" dirty="0"/>
          </a:p>
          <a:p>
            <a:pPr lvl="2"/>
            <a:r>
              <a:rPr lang="en-CA" sz="2900" dirty="0"/>
              <a:t>Vascular tissue that carries water and minerals upward from the roots to the leaves.</a:t>
            </a:r>
          </a:p>
          <a:p>
            <a:pPr lvl="1"/>
            <a:r>
              <a:rPr lang="en-CA" sz="4000" b="1" u="sng" dirty="0"/>
              <a:t>Phloem </a:t>
            </a:r>
            <a:endParaRPr lang="en-CA" sz="4000" dirty="0"/>
          </a:p>
          <a:p>
            <a:pPr lvl="2"/>
            <a:r>
              <a:rPr lang="en-CA" sz="2900" dirty="0"/>
              <a:t>Vascular tissue that transports food (sugar) made in the leaves, throughout the plant.</a:t>
            </a:r>
          </a:p>
          <a:p>
            <a:pPr marL="0" indent="0">
              <a:buNone/>
            </a:pPr>
            <a:r>
              <a:rPr lang="en-CA" dirty="0"/>
              <a:t> </a:t>
            </a:r>
          </a:p>
          <a:p>
            <a:r>
              <a:rPr lang="en-CA" sz="3400" b="1" u="sng" dirty="0"/>
              <a:t>NONVASCULAR PLANTS</a:t>
            </a:r>
          </a:p>
          <a:p>
            <a:pPr marL="0" lvl="0" indent="0">
              <a:buNone/>
            </a:pPr>
            <a:r>
              <a:rPr lang="en-CA" dirty="0" smtClean="0"/>
              <a:t>	Lack </a:t>
            </a:r>
            <a:r>
              <a:rPr lang="en-CA" dirty="0"/>
              <a:t>a vascular tissue and must rely on diffusion for transport.</a:t>
            </a:r>
          </a:p>
          <a:p>
            <a:endParaRPr lang="en-CA" dirty="0"/>
          </a:p>
        </p:txBody>
      </p:sp>
    </p:spTree>
    <p:extLst>
      <p:ext uri="{BB962C8B-B14F-4D97-AF65-F5344CB8AC3E}">
        <p14:creationId xmlns:p14="http://schemas.microsoft.com/office/powerpoint/2010/main" val="23367564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3.bp.blogspot.com/-PnJe4wUNUHM/UYGEd1ccazI/AAAAAAAAAJo/CzIxCHhoXKE/s1600/Moss_Covered_Tr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10698"/>
            <a:ext cx="7920880" cy="49505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CA" dirty="0" smtClean="0">
                <a:solidFill>
                  <a:schemeClr val="bg1"/>
                </a:solidFill>
              </a:rPr>
              <a:t>Bryophytes</a:t>
            </a:r>
            <a:endParaRPr lang="en-CA" dirty="0">
              <a:solidFill>
                <a:schemeClr val="bg1"/>
              </a:solidFill>
            </a:endParaRPr>
          </a:p>
        </p:txBody>
      </p:sp>
      <p:sp>
        <p:nvSpPr>
          <p:cNvPr id="3" name="Subtitle 2"/>
          <p:cNvSpPr>
            <a:spLocks noGrp="1"/>
          </p:cNvSpPr>
          <p:nvPr>
            <p:ph type="subTitle" idx="1"/>
          </p:nvPr>
        </p:nvSpPr>
        <p:spPr/>
        <p:txBody>
          <a:bodyPr>
            <a:normAutofit/>
          </a:bodyPr>
          <a:lstStyle/>
          <a:p>
            <a:r>
              <a:rPr lang="en-CA" sz="2000" dirty="0" smtClean="0">
                <a:solidFill>
                  <a:schemeClr val="bg1"/>
                </a:solidFill>
              </a:rPr>
              <a:t>Mosses</a:t>
            </a:r>
            <a:endParaRPr lang="en-CA" sz="2000" dirty="0">
              <a:solidFill>
                <a:schemeClr val="bg1"/>
              </a:solidFill>
            </a:endParaRPr>
          </a:p>
        </p:txBody>
      </p:sp>
    </p:spTree>
    <p:extLst>
      <p:ext uri="{BB962C8B-B14F-4D97-AF65-F5344CB8AC3E}">
        <p14:creationId xmlns:p14="http://schemas.microsoft.com/office/powerpoint/2010/main" val="2761418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you notice about bryophytes?</a:t>
            </a:r>
            <a:endParaRPr lang="en-US" dirty="0"/>
          </a:p>
        </p:txBody>
      </p:sp>
      <p:sp>
        <p:nvSpPr>
          <p:cNvPr id="4" name="AutoShape 2" descr="data:image/jpeg;base64,/9j/4AAQSkZJRgABAQAAAQABAAD/2wCEAAkGBxMTEhUUEhQVFhUXFx0YGBgYGRocGBsaGRwbHx0gGxkbICggHB4mGx4gIjEiJSkrLi8uGB8zODMsNygtLisBCgoKDg0OGxAQGywkICQsLCw0LCwsLCwsLCwsLCwsLCwsLCwsLCwsLCwsLCwsLCwsLCwsLCwsLCwsLCwsLCwsLP/AABEIALYBFAMBIgACEQEDEQH/xAAbAAACAgMBAAAAAAAAAAAAAAAEBQMGAAECB//EAD0QAAECBAQEBAUDAgUEAwEAAAECEQADITEEEkFRBSJhcRMygZEGQqGx8MHR4VJiFCNygvEVFpKiBzOyJP/EABkBAAMBAQEAAAAAAAAAAAAAAAECAwQABf/EACcRAAICAgIDAQEAAQUBAAAAAAABAhEDIRIxBEFREyJhFDKBkeEF/9oADAMBAAIRAxEAPwCJOHzlsx8NKuY2ArQ9aDaJjlGRmZJGrVcuCWszn0ibFNLl5UgqU5zPetgelAQ20ZiOHslQCndKSpxUmulWN7nXvHhX9GUkD/4sLlqZyta2obAPrsK+/WGeAVKmIXLXNSmZkSlAKgkrVVISA4c0SB290fwnwaYJs8rByJCcpL3NjloGCas8CcdJlTuYgpCGUn+tFVM/+oCv9oMPGMefFHOnoYzwBnOdiFGjX1DdDX6RLhcSc6cmlx13ff7U2gLCYcLJKeYGgJolyCxN9QKPVj6SyJpCx3qzu1f3MLKIjei8YfjkpEsIXKzKJCwpkFPyk3qCKsGJYCu0mLx2FWc6CEEIKVIyEByDYgMeZmOwO8VadOJQFBlM/XSgJ70frEaMYFoCRcioNLElqWgSzTcarQsZOgifPAcJD31gaQkZypfzJZjdqm+tCKdo5OVGXVq3vvBysRlzZiCnJYkuH81O+tIz9LR1/CQ4wgFPI6BmGlaEEF9B13e4gqfMSCVqKjyaWJQXcgVZ6flE2IlnxUOEpSUsDVx4gI6kUuGNokxyAhyTMblSevlJIa7kMQzvaBw0qKNp0h+eLvM8NOcKFKilVAA7sBt1tEkrHZwpScrZiC12dgKa5gQTurWKzhleEibOzIzlKkvZBmTE/wCWA1GqLXK9QBE3wmtawJam8UArmf3ZEnL/AKXUBTRzDS8dJWgP4XHAzjMQZZUUrQQB5VEpr6OQkqr/AFNFexs9SiASQylJIJpdJ5FvUEWfVxRmhfLnrlzCiXQJeWXzAkBIMvmrzBKDW9Hs8M8Phf8AEATVpcF1GpGZwh3ALvmAI6pOhhnS/wB3QE9bF+C4rnmKVoJeY1+V6Gnzc3em8bGPlolhKzzAnl5rKq1A4o3sfUedhFCYUpJACCpKhfmUVPZvNRrukmIMb8OTpkoeAqVzkK5icxU5bmAIJvUgOE2EMowk9s5VZYpU5MwoQtKlFNApRS4tTNsFAWd8vQwo+KsUhOHKkqzAFSFFqZgBS1RUV69ID4IMXKUkTpRIWRlWh1gCuZ2PIyRZQGvWN8fnHxDImJVzldWWwyBKkMo0LAGg3D7HlFLIvfsbirNfDuOC5KELdJqtRJCgpUwlRZLgpJJo4pSsXjE4xByBDOlASxFUBQTRTuFFutt7x5/g8BOBISUpCbFlKLOwpQGrChJ7xbMBw+ZhxMmTmWuconIioAAOUZqXcOSA2YiHyy1Kq2NLjWizSyMgS3JkIfUskVf0b/iFUyUiyjzCoSHDi+Rk6ZmDaim8bwvEgZZA0JS5DMrlppQuejAbiBJ+GUqapJIYklNHIYJtUFRv7xknPavtE226GeATmUCrNlUqho5KFFrbpZTDZUHYeXkISzqUVEkO2lC73IAbbtAmFWHK8oSkZSD8xS75i9KnMWAtV+ahclACnDnkCkliAyirloX2p+C0VxY8TrFAAlQynMnlBsomoP3/APKN4nhxWklJIJHkNn6g0s9N2OkaxKKFqlBcizE5SGrVt+pjvCkpGYl7C5NBcANYbwz4/o1JBv0V7i+CXLQeRKmNyaJGrjSjhwB5vWK7wLMFshdCGIFBQipfUA0UOgLgxc+KyzMzBOaoISTRjZ0GjX3D0I3NTw+FVLLlytKiHBceW7b5kkM12hH/AC3RN6seYTGJzS1yj8pBejJYUbRjcX5R3htg8ayggq15SdTV0ggXpboYpuDx/mADmewyk5XUQ5IIdiUkMGZwaVhoriaiVFI5pajLXRvKps1DUAaiocdYK/naYvRb8GUzUMau9db6dvpCTjeCElDS05UpSSpRNCdDV6gkmvaJeGY3lCRLYVCamguHeocWr00jU8lRUZlZZQUga5ndyrQBiaWcXpGl54Shwb2M6ZWFY9aKKdJICqlIoQG+auz9IyLiqUshNFqLVOYJqSTY9/ttGoP4i8DzniqucqSQSVsP7iT9m1603gbHz2KspLZsqtXLaHoKfWIJ2KXMWs5SAkOANA4SAG7t9YWHFKUtmej3arVPsLwqiMlRaMDmcEF+QqLa5da12HqYqvxGFCcnXMkCuth1PttBOHUtQzXSaEuQAm4cDTRtXgLjK1qnsHUDRCiQWd1UNqZmHau0HFCp2Hol4LipqcSUuChThzYNvoLH8MMzIKZgHUgvRwzhnt2iqYiYUzEuGbNLJrzMKBRG+nbpFwRmWylFyWJPXUV94fMqaZzXsa4aSDLpykh81yDlv2G0JpEpSXKnD3v2P1hvw+YWflYKZ6sxVoL0Ba1hEeOkTczpUlSSeYKAelx1pttrGNOm0Ji2+LA5jku7dKC4f6wXgFtOSSo5jlIaxGV6kmgH7xoSFTBlcUHKSCzMTUt5RHWG4YqapGRRBQh5hFfMeVCfQhRJtTcRzpobVBk2aCsTRzBQBqPlIZTilQ5O9DvA/Gk5kFYZUtIchizgpuou9G9AbuYnxOGCT4aBdJcPcEg3FQIj4/OUiUUVCpjITW73IBFOUGJwf9KiUXT0VH4h4kpMls5dM8VTdSjLOZST/roFBnALNDf4PnqQJk9ROfwkpLa5isVL7KBJ/seJeM/DkhKFzJieVLFKXOUMkAMKAmmriveIPgfFy5ispQfDSEzFjRRTmKZemarDY+sehzjPE6LaqywTyUZilghKSi71QxQq1C4ytoUneDZy8iJISGYBx3Upw+tQ3ptC9XlWGYrUVtmOVZmVJTte2zHSvOOxLLCVW8NIIOpevXU7PHnyXJiP4dInlOXM3lUFejs+gAiTDzfAMvKTlTl5SeWgrWoDNXp7wkxON5iFAjMSQNrBQPuPaC5yipCSo6EGp1d6G1Qad+kHh9GjGiyYSaClRSnlJzUdwlRJ5nDuCSw0CrMHgHjcvMAoEnMkEsKHMSjuCwa1e8QcEx3KUO7qyOxsFJcnQAC3c+rEzhmGYZQkFjrlUxYto/1U+kSpQbYrtMVykeCt1VD5HANjkNXsQWLNUemWwJClJ/zPMQSx2zZlB75sr/8AiOsCzUAq8UkXB3LpU5ABolyRV9ehjc6crKpmUpgjJdQUczFjoUlSfVWwjovm0HsJm4YFhLagS1dUG3sA3/LAcTltMSSeZKOa1PLpuaj9Ymwc4JSFBlJKXzJVmSSzBlUJ5nDsLxnGcQESlrq7XarsRf013gNNOmBPZvAY4LdYKgmqRUsSliXrZyojVgbQ5lzgoLfmSMoqGIVmUcotQBqjZ6xXUJGRfhAA5hb5XopTW1Nqaaw5wWdSShSgGUSC1EJydaljr0LMHa0ZJKgxezrETFL/AMxCVW5k0GZiWO5ZgKVcQQnEPKTo4DB7CrH1uKwGt3yheUZUhSwRzF2B3BvTf3iTEyzkSZhY0c0OwSTskO73dt2hHKTbS/8AAtsjkYkqSvIClJIJUk1So0NOtD1raF3GlsStIJNlAVZSSAWY3NCBqFdIzBYpUmetKxlStRQDUsAnMl28zkX/ALjvC/4gnTEIWKMsgjVwHykMWdJZj2e1X20r+iPbRBwGYlS5S2BVLyl3JLm1G2GW9Mx3jWPW89C1KUnOtKlMWBK6ApUSAGZibhmNg/XB0hUwLAAcDMlmBWQoBQNtC/TS0GcclZUhSU5pflSVMHcBjagcZmpcR3J8v8BHfDUqzcqq0JVlSHSLcpD3oQGYvvDGZgirM7JowZ2JYfK9rlq0iv4dZUEKQouk+ZN+YMQQQ5cW6nUxY+GZxLQmaoKVYqDAKBsW609yIZNct/8AQ8f8gmJwcxZqoUDCul7FmvZoyDZ0xaSwllbAVpQ7W9fWMiuwcF9PHgpalLCqAEA5QKqBcB9gA+v1gR3KjRyBlIqaa+8F4FIUTzuAKhIq5pR99ej7RpSgCGsxtYkW716WI2ir7CifhuFOQuoMoZSNTlqwLUDwo4mFBBJPMkuSCbihLix9WpDfDqLPU0LMAGoLH+N4DWSlwa6kbl7N2hYSfIKRU+NzyiYkB6gFRZ81wk92ezbRccNMGVIL5hcEAByBQgP+NFXxXDlDES3zMW8I3AIqAvYJqphdqQ8n4hIS63DgqylTUyF3JB+WrPGrMlKMUgUOcJjGYjy0Lbs1wbnvDnFTMgSWSoKUAfKQl3Y1DgNRwRfpFF4HjzOl1oQWckVcXO1Rdov/AMPYlPIFS0zE2AICmfWzhju96RknDhPZKSSdnfBJB/xBKmypUoUcg0I16VhnJlBGHUE5SSspVUlQ5gG0YJSG1bKIa43HolZlqly0nKSDS73LBwOt+lYquH4/IIUy8ozKUpPOSFEVYm4LA8tiesSmnvQ3B0FGUHBUKhTBj0Lj/wASL/xCLjk1PjoVNpLykJWNJn97ktmbl3cjaCJnF8wzhLBYBAJD6bOOu0AKx8mYlcvzIoF0ADkFXm3GuvKn1TFBqVtAhjktgP8A8l8ayoEpJclNbuHB3dmLOBvAPwRj/AkoXMSfCWtKVkhkjMphlVa4DvvSxis8ZWcTihKQXGYIHTc1/XaPRMMmWJWVSUiWkBBQpspSKNkLueur13jfJRxYlBq7GlSVB/GOJS5iQtDqC05mSGAupBJpl/ylBheloj49iE+OpADHIBQs5BBd2JH7xzxfFjKzJKaKSAGSlIFgASAyKN01gDiOZc5ayCSCQQKh0sLiwoIxJRvXRyfRAtTk52KiQxdtP4v1hiJTJJNwrcVcmtBf9XhZJwq2bKTTW4a77sxpDQYJaxqNC51uAN9H67R02kUtfTrAzigkgAUJZ6hlHa4pXpWt4bYqdnajEOC+gCtd6CFOEwS8zKSSFBqWDBiH6EBt4seDwYWhleYg3/qZ+p0H4Iz5WrEm4nOCKgoiUOYkGrEB8zlqJzJAAc6AmukeKllBQoKfO6SCXBqkAhyC5YnVw8N+HYTKFJWxLAE2oHF/r69YBx8l0eJLdwzO5yu79DSnS8LGaqkSb0DLLpKaEcpIFRU0HXQ+sDcYwpP+SCkkJUs+ZnSpOYBnrU0uaNZon4fLUkC+Y8yiCSAR9HpptEvCEglK1qypOY5qczEBBLihDqPaGg4nQkk+xV8OY5RkFWZmWlISb7UVZQORTHeLGZhSlRdlEsl+oDCz3NWiuY6WkhXgp50rM1gWSVTBlNbfMWcVKRqSYB4X8VCaTLmjKpKkAucpSs5iHexZIL06xXJhWT+oD9u0P/HclLsM6WDMS2ZgejB/eC+IL8RPMtZykqJSLsdAG2ZOtA8Rr4cEozKJK3zBiwCiCkVaoLkxCtSkpJBbLKelivK9tWax3PWIwmkTdoJZK5yFrUSQtSmY/KFP6ZSgj/U2sVb4gxC1nItiEFxW4NQasair7vDnFT1pCHGVWUrAehAu5a+WugOVtoXccSCFEA5iSlILgZhmQt3ply5CB/UlUWjt7DHs5w2KMqSpZ8ynYsGFAkMNypxSobrWebjDMUZalMTLSmgI2YkAjWjdfZdh2CElTkF1Mk816M9GZ3H7Rk8BWaYM6cxSBnSUqYhycpD/ACk+ogcU3ZX7Qz4HNUlfhKSlOVQzWPqXpo17doshxTFKiqhmCr6OC/UMX94r2DxBnlU0AJK8xbVNMqX/ANwVej+kMikFswDIGdgSUvZKG6lT0ex3hJK5pgn0rGMrErSkJUoqKXDsXoSzsLt+kZChHFE/LMQH0UkmtqNpT3eMi3Fv2ZuUiiiSqWpy6VEOxNkqBABA/trTSOZ3/wBo0OU+5YvtQaaQ245gwsqmb6ABglLB36tT03aFasMywTdQTtQMHBc01rGtSvZoSaGPCEZRRJqSFJI5WGYO1Pbr1gDEUzsS4VvtpfpEvBCpYUtnFSC7h6H+lnpb60jc9eZUwlrsQzNUvQAVcxNpqTKxTYrxMxC0lCwXyvS4DGo2I/SE/Fp0uZIqVKVlzcrFqOCoUsKFtEwbiEhSZrgFaRergC/vT76xVpMukwksUBw9j/V2JsN3jfhijpDr4TSrwzMDeZmuq1Cxo2YgV/SLBO4v4aUlOYZjkIS7swFa1cjXX6Vz4UkzChQdCJSlAFRBKzocossDVyw7vFmlcHkGafGmTcjggJAS9A4UeYgNqC4zGFyqPP8AomznGfEKllOQlZUTRIUZk0nQgDMS4t9474jwTHqMpZkABJUyitI1GYMgv/5VBBBsY9E+F1cOw0oTJXhImEEKYZprBRd1KJU2vbSHs/HgIUZc4EmyeQEk1qUgZT1f3hVLFD0M9+zxidisSViUqRMCkh1JOVLOaEqJylJTUsT94DwmGxc2cPFIlyVr5ijIXNBUJdnCQH/tj1zjMxGIlKC+YgEoBUGcA3ZnDsaj3ivcKw5koLKqnUOwGYE17dr6Rmn5UI3wQHLXYmwPBsPKMxUsOpeZJUpip83mDUADVAAesEcL4TNnLr5QRmUdjUDrYNDSdgVKmZEKWQo+IX5vNVQJehGY1+usWGWhKZSZbWAc6U7kxizeRKrW2yMslRoCTwWSls/MUhgbUuxqQ16dY6MySgkBISNaCJps0ElL9/wVHrAc5KAedTasGFdmct94xcpS/wBzM0nfsKVOQ3Tdvf3iBOPBDpLg6veA8UqWTmUQALEEt2vX+IFkcQlTFBqtQEgE1NnFjSGWO1YEmN04smwD2/LRNLxhBIDvq2kD4iWMvnKWqbW66sf2jrBS0gBnPVj+fQ2idIZxC5eKzEgpVTZ7+mj/AGidbfKXFrfmsBqxYdtGzO1KBzX0PuI4nYsJIqKpcByDdqUahB9tYKjLjSHrQUi5tasRqCJgIPUEP7/nTpGAvUM4P1tWtP4jJ13IP8aRNWhKI5vD0mqXd3NSQSxuNWfXrFP+MuCGcc6BlmuKF2m5UEMFDynLQde7xe5K0sTU/wAfWJMUnkByhQuQbjrXaL4PInjlY8MjRTvhLjKfAVLnKEuYiaE5VEgmjjMmyQXZqChOsWSfPAyAgA5HJvlBS5bd7e+8C8V4DKnpSWyLFUqFwaNmHza0Po0IeIy8RLnpSoJVKUxfMQUhN+V63AAFe0ak8eVtx0/ho5Rmv8jrEr8XKvKcrEJFbpSwDbZSadDtGuKqE0LWDUklLMaXd7g3OW4CnjuRPUuWU5CnOQ1aghRqSAGJezbPq0OOQCvzaFLB6F1OSxN1CA5UJWwWRhUA2pkbdNRQD2IiSUkjIVUKEZcpZ2Z8z75QKHb0ibDzy6UlIZKgAf7QkjsWOsSqw4WVORYvQFkDMD2JanpEXJ3sa/RrASJYSpILptQ1fd2LsRX06vxMmqSlkF8tHuxVm1sbAuOnpKqa/lSyUFYBDCpTlS4I5iASW6dQIDlrKzpJLtVibKAzJLOD1u1Gi0FbOmH4JckZ+RFVkjMDqAaMGZ72rmjIgSiWXJABNSCCWcC3T94yNDkiNoqeK4yCAps1DmL5bnUBtGL9YHxuKTNSg5Sc3lOu1/SBVYAKltm5qn1GpDE6df0hohJSt5in/wAsgpI5ReoSTQl2qdzrGqSimbVtA+EK0IVkDAHTzNzFRA1oS5GwGsA8QxhlS1gOc1iCKVcUI636dYa4ha1ywlVxQGrUIyu3ZnvWFPG8MVy1pQCFjKUo+ZXNRhqon6bQ0KctnRXYl4li2UXLIUCEswNMpbZj+pitoCiSE6sDtegdmizYvhMwy86pZDodQsUFPzbsoP1rC3C4IKUlQKUpBSVoUWoGqkCq9TSoPSp3QpLQGOUzvDCZaZaiqWkOHYMCe4Bs9bjrGYrHzQnMpASgEJCJhKWzZXGVQtm+YNrDFMhKc9WMxP8ATewalv5O8RysICkFISSzpJzAPanMexHaM7nG9ojaA+BY9S54ZTJzAZSVFiWBDGpLm5u0W3/HsM7u4ysa60Zvemxhdw2TMnLYpcobyjKobAKADgai1aktD/B/DcxSSFlKQRyumoJYAsS7MHA63jL5E4XvQkpJAUriFgMxZQqCSxUluwA9nEM8DiblZUG5VF3d+h9PeJsL8JywEhUwkJaziz6v1+kM8Pw2QnmyuRqVHpo8efly4/Qn6Q9HPDlAyyoMlSnJJcsBuohxQCMWpiw5Ut5i+Y9hoNddabrOKYwJJQlkJFFOCA18tvvCbinHQpZSlWzVswSexDn6GOhhlPaOjDlsbYzj0uWVJCgSjzCtDs5LPRtbGzQq/wC50uADUsdmo9XOzxR+PYkGYsmnNzHUlIqX9T9YDmYoCeULJYHn7C4/iPTh4EKuiyxRLHiviRS5hzVliwAF63IuOn4NYDjCUKBSVXJdy4r8o3YV7mMkYnDlIS6QlrnUd7PD3h/DcEtPMtAYPVQB3Z3Zy5q94MnCKrix6QAn4gKphClICcruavW1TShuN96Q8kcSQh2USo2u99m6d62oYovF0I/xCU4ViwqTZJe4qbA9bRYMoQgZmdrk3PQPSlYTLhxuK12LKizSOMMTnqC3MbJI5nLVty19twuJ8SHi5V5TkVl5SbrALNtmDsajN6QNgcenIrxZqAhwySApQYhTAk0YgcrKFLO0TcW4PhlJVNEzOFDxDkWpyHUCoJObPYvlLhjZoWGGPVE003RwePeGWBdxYX5aVOpsXavVzE834rIyslXY35fsXOXWul4rqsPhgPERPo5bPUDY6ltKOeSt4qi+LpzcpKdQdRVxVtoaPiQn6HUIns3DuMy5qc2bKQWZ6GgO2unSHsrF5kuQejVo/wBBHjvDONJIKRUFuV6Coy10A1O4uIuvCeOctwWRysQBmqKbAKYVIvGDP4Tg7iTljouKZ4IJSSSKtR+tNG19Ygx2BlzUgqHMaAgtf+IVy8W6AU5yXdqUBU1mFiP/AGrDbDKKhlCmB2YEdtn+xjGouL0RbpirMqUyqJUm721L3c1FqQNxZcoKllBdKwoLDZSFI5fQXOvzNFl4ojkS13Z9WqHa6h06vpWtcUwpE0KKBmzEG5LPQtZ6kgtesaoUtMtGWyKVmBBCirKSm7Ekir7h/f7EKRkRMUGL39KVTdsooLe0BKxqQsjMyCkgtZSnroCWzHo6SdoZ4ZZWlb0SFEqBF86nNDcjMQ/eFnGthT2KuIY8p5A4ykKFPNmua3IL12A2jeHw4mLKioNVKa+YMQHBsXs+9I3iZdChSQX8pq9AouTo5J68w2iMSEo8qikljegFH6Wf2i0JKgyV9EknFADmSAeqlA9HHb9IyBBILkkE2YnZgA3RqekZF+CBSAsFhQJigVoUQTkyZyBetgHa2V26XjOIYsmZlSTlNXtbKKjbWt2pAuLxqll1vLclScxSEs1lAKzCpJAAH6wOMYkEmWnlCUpqeapIoTVRu7E6XjQ8bTtlLCvGUVpSpKAOYFSiKEqfMTQuzAXv6ws4rh58xU0IckAAbFtiegAPfSGasWlJNFpqKEpzGgANN9A1K2gPFccCZi05HmAsrxOVumVy7g9IaCadpHc2uiOVw5UqQEFXgzkoBzZ1F3BoSnlfLYDOWAs8B8H4Ji1KChh8xVlKitCSToeVRNFC/LrHoHC8P4qfEmFSUiruMqgR8vTSlKm8PMJPSgZZYS31enWIZfN4NqK2Slm9CTAfByGeelCVOCQkJZWzs2sNuHcCwyKiWARZ7VO319TGYriFWdLuNr/m41jXCMeFZ1KUnKm5BoGJFX6j6PHnSyZZbZHbY0LJAyskdBS21IGOIypObOpg7Zfszn9z7Qv/AOrCYXTmY2fb0NykuBrG8VxRKAApXMSEgbP+Xej+yqMr2hfYwSSoOXTR8pZx3IcPC7HcRlpR92b69YXL4vmJSC4BIVRVDZgXHSxqToxMJsfxPmylmIKtTQV1sGfUA+laR8dt7Q0IcmL+LYsrUfMQ75CtRqTSmjhxTaK9icLNAejFgWoU5qczMHqKtqIs0hIK+QA7ZmCk9tenpBiJgCSSQ5qlQS8zRjmYa0Dg2fSPTjk/NUkak6RSh8NTF0oXD10BHTvpCrj2DUnETFMoArqWIHNatv8AiPUuEy0kFU0h75XalKlJArRtIZpwyWsDaiiC3Tcm2p+sd/rnGTtHKe6PCJkpSXNWqd2Bs/uKx0rxEgZgobEpIf3j3hc2SCysuY0IAAUymIcearA6RNMlIUgBacw/pVUX1Se8F/8A0ku4lDw3gK1GaCM6stWQkq5i4FaBJuXNA0XrFVIJJZTOL01ZqDt/aPS5zgACEBIAoQKMKBmH5tFZnYJn1DsouW5ndmO+52GsK/JWZ3VCumVzFoKis5Szks1qlhdtvpAc/BzCQqWVqFbUKXWdLavS+Z2iwJwKRVLlWoFQenT8vDPBYYMWdrmo2/eK/vx6Fb9nn+J4BiFD/wCsguzB2ZjppZqUrC+f8OT0k8iiBqBHquch8obUsxIvYAE/KTB+CnheVKuYkVJcHStdHAa0d/rJpXQksjj6PH5XCMUgAeGtIOrUemttqRb+H8PUhKVOSSzg6b0ArUP2OutsxpFiC2bJQZh6kV9SdIDxOBCUqNEgEFSiCoasAejJcDcCJz8qWRVQP1s6w2MUgALJYl1EAgUFyWYAmt97NEwxJdMwGuoI9+a5GtDZjUCgXCVvMSlbBzchga5WFGPc7d2aYOcAlSQpWW9QFMOhVRq6V5TvXHONPoWaLZhcUFITmYsBQdLNt/zHeMQmckgEggULBxe2n1ioo4wJZyCwDitxqQSGaorWmkOeHcalBbFxargg+g6atGThNO2iP9J7FXFMKAoJmKbKWbKapcGpDFyS79zBWFnZ2KaJFrVACg5q4rp0G8OuNcPTiZYAIs8tY6j15TFHwiJuHnFKwQgDR+Zk0YtXmIqN+saYLnF/UWjTHs1DlCOtKNYFy+pJI9BCvGrUoZalSaAAOeg7VNe28PJKpa8sxZUhILEkUBoXtYsL6k1gFUpSAiYhSWY8z1NdQblR7WHr0NOmUT0AzgxFdNirpdNOjdIyO5MqlChI2KFHQaiMjT/yI0VbjuDlyipRWEqSoEplzCVArJqSpn0F6PYCB8UZskJVNUhYJZKQ+cnXKABmoQSQ6agAl4h4XPMh3SJBWS85QSobhIKQCKiwIgrEFUlQ8eYhSUsR4iRzFrkoSVGn9wsBHoVWiqtBkiZNIbDyQFpfMgheZLmrAXvYaPQw9+HsCpSCqdKZQYBRfMpiXJJAIq9NiHhPhMNiMR4SphySCkKVloFh8zMKBL0Y9+1x8dEtLAMlKXA1Ce3U7xh8rJxXGPbJT2gwSSS2wYJplAa7dvtHQQA7EhzU1vQ07adtYVHjaCNAdgQX9LjX6wu4lxtIJJUxCQo2JA6h2dx9dYwLFNsmsTY+XLQASrP0AFXO2hqG9oAxuFK5YlJTlTchVKBwHYMbd79IXYHiuYPMZIqBXtSlbFnrbSOsTiQmmYLBsKnXYHenoIf85RdD8GtAmH4iuWtYUCJaWCHFyVJBVzUu7CwF7wPO4gVrZ3KU5Bu5c0LMKOdWzamDcXPSxC0tsFM6Tu45gG0N29YUKmgFk+crAciilGw3owHZ7C2uCT21sZxXdG5GBTLd1ByC7F8oOhNK6a3F41g1ZQQHShRYNQgBypqs56EkimpjXEVU8LOhSgxUlGmX6MHsNUm8L8pSC4sDUmgNXYC7bbvFYxvY66GCZYUCJIKQqtyC51JOvXq9xDDDyllRTRgMtHy9XUz+VIHvTZNwjiBBOaj2v6A9Pu/sfIx48uZswZxS7gO1ba/Z4E4yWgjJCiwSggMoOWOU3fUN6k0u1YiVNKQSEuxJelWNQnWtCwIsNI5WUpQ5IKBQFtHF3u7iv9whbOxRyhSXKyVMaBLDK5IBYBgQN9onHHZwzPFUiqpSAqgBPygUB5iWLBrPZokl8SnrqFuBoKkuAxNHat9Cp4QzcQXJSHFtQ7g3AJILPd4yZMALgtagcqIaoV6Uv+kO8KG6H2I4kEpZiEm5PQEd9A3feFWFmqJmOAyrFNQeZjW1DUAk1KnNIjRPOW4CW2tq7vTvSg00g/6pZCA7M5SHBZ9xaoFhalIOPHSaSOoLxGJJOYhmq1ADUgVGjEWfXZolwM5YmpCUkDoxYBnIGhAG7wItaSCsigs+9QK3fK0bl4hWYWISCqhN2emlgWpDcLXR0uqGOJxZBISCCC7g1Kh5Q7Vql/8Ad7wS568wBUAasouy+bs17nqSRWkMvHFSqgWADs7FJBFNA9DBk0OFUcZVlLWpSjaj92vA48VRLaGuNxy5jJT5qc5BoRU0vmYF9iYDwJU6lL5Vdi4SKgFNy2zvuweFmHx+QKc5klRWAgMrmyg5t2tlBqE6OIOw81pmZwxUltsxJe+hsWGsTlDiqQnGuhtg+HqUrxKg1uAyh1SCQ9Pv3hhgeBSnCl1W1CSqju7D99PaAcFxEpXlBIGfLpWrbi+/3eDJ3EECYQVsLEEWuRRjpr3tGCbyXQGpNBCuBy2CUq8oZhlb/wBnLnesQTPhhQVmSW3p7H3+j70jmY9LnKqriwc2Fmo1X6wzwfF3Sx7VoX37/tCc5rslUl2Q4MrkJCcxYGxYdy7t1jr4nwily0rSgFSS6gKKt8pDgG13sHgnEKC6Fi1gWv0vaD8I7EKIZqvrvSFhlalaBBtSPP8Ah4zy1ql1YlJIASsED6kFi7kU3cDMZxYTJcwKdISyBUlSi6XJDEjKzXc5jW8NeJcBmSJilyJhEpbrUCHOaoYGuhFC3lHaEg4doHSos5SAAs/3JYhJLmqQz6C8ejFY5O7NaaZOnjOUADKGA+V9BqCLW9I3AyOHAPmC0nYpzfUFm7RkVqALRR5UuakeLLKyoA5k5KS0qPy5xlc5W5QaP1jvhmLXNARLIQpSn5Q2UZcrEvmVTd9aKo3oeIwUss6EKNKmttbVNtYGxXCpEv8AzClKVDytRia7CNMvJVdGt4qOpa8kpMsKLJSApVsxAag7W27wq4hj5iUrIJqBc07CrUzA+sSTcSFFybVZ3GwiqcXxzkgFm00B0vcu8ZsOLlK2S4pBeH4uRNNXGRnIs4uxq9vvC7i+MzKzCj0V1L1vqwFe8KZ+IUVE20LW1t0gSdN09zePRjjSdnUWabx+idQUh+9GqK3qbuwhlhuJVTmBdQJBHOUlRN7Mli3cd4ooDilT7GGXCcb4ZCiHJYJu3KQbC9QB0aA8MWgl0VjjmS4UlIBBoKE1Dm4Y0YkXeCv+oymKsoBAoWS5J+h1q4uIQYaerLToSGIc2arsACdaOOsHy0hVSoElwMqQADrUX9a1jLLEhJA83GoT5kkfMlqZjWp2fKx7dIlnzuVwpwRoGSEqpS5vu7t6ALGyxMS2UJY6PQF3Hr+dBJaFMEklgwITqB3DEi4fUjeLximjkMVoFDmoAmoLsp6kFzfpt1jhCSzpqx5UkhRoGLvuQPrEQOZ0JNbOrU2HQDZ96wUjDgFIB5gAUhVHJ69djuIDTQy6CcQshArzMkKJN01KR1rcf6bxHKnBdA1FBNC/LRyQbUHVrawPikkEJNVUZqNRNPalRG5SUgBwGJTU+Xr2/mFS0LQXKUzqJcGxBoBfS7JejizbRrISo8yQA5YXa4pelL7XiLBTHUHDJZxU1yKqBsDdugjudKL5iou9RYOxBAOgZqa/UCqYxyVWqQaEOHDUblLvd6xMVApqyWoNHrQ3pR7wPi5pJcUGVqbUSK7fpAuIlGibUdrEavsXvBUbATBVcrOwOV6XvRrANd9N41LTzNmIfYgD13v79THJSw2OrVezfna0RIFGDuQG/ZobicFAZSFZhQjKU0Yg3GgYb7Q/zgBSEkDmMsEPshn7MoPoGvFdlzMxDKDkDtuX7ByTBM2a1hUspjdwGPuq/wDp90nC9CsIwyzmUkOQSHsAGuctfboNTEyJrpCc1UTAkWFUu+Z6UynoHF4UzZxUEi27dbWpcn8AiSfPSQpRDMkPma6lVsGcfVzAeOzqGcvHhJYkgKII6AksKNXT06RJxLHf/wBBdTOEsXHKWSA1LFdxsVVim4zi3OCk0FHrzbP26bmAMZxhay5LsGY1FNtvSGXjW7Y9F7xOPypUUrrlByEOCDUFyaNajUL6QdheNKQgZkkFw4pRy19bFj23jzjEYtS05w9C7O7C7DoCxHfpDDh/F5ikIQTRKgRoWAYgkDZh/tToIE/ETjQHFM9Ml8X/AMwFKsutXqN7ViwYbiQKil+az++tjHnMnioXldkrfSgejilUk0qAfTR7wldau1tuwIuLmh948vN43FWZsmP4XsEKBAZtjvv2hFiJDLUMoqAK1tsTWuutIPkTKJKmqbg6du0GT8MVJBBF6lXag7fmsQwWg+O/6cWiv/5ofJMKBtlB7moNzWNw3kyGDHKPQxkaeZu4R+CGfJyuTzE2F+lKWhH8U44pyBX9NKai1frDLEYlbGm1Awe2sJfiuTmlKILqS7Uq2tTU+kaoR/pWWyK46KzicWxob0J10Jc6tsIrk7FAno+rPES5iq7QOofePSjFIyMKWp6j8vA6UPT0iWVKJpv942nDmoYuLjWGCcBLHZj9YNxcuqFD5khTaA2P1EaweDKncMLFRFB3OkMJeGCpSlNQlMtD3OXmWfcAd1ERzZyOeGKUVZSSwv2cUfSv3h9KPKCcpuoaKqauBUkDR6sPVCmeJbh6UrS9fX2gzCqJIyl8oqepZ+tzpeJzjYrGZUAWABU4cCx1dutC+u0LMWs5mAGY20LdrFxVvrcQZLSagNmFFJFCQxZt3BNNKPEODlAc61FOgBFSK6i1vp2hI0hURrTZwxboH3JBtQvv9YKleGB5SVpGYVccoGtvM/saROjCpNi5ux23/NxaFxwpCi1H81jqb9Ds2sdqQUwmVNUp5gPMxJrdrUNdA2jpG1IZcoqv5EMWoQXSWArZge1Ykk4MnKSA4JCtnr5ifrDLEJJRlY+Ujua8yjSgqG67NAckuhkxZJXQFTZd3LU2q+8dYXHcxzXBS3KSD1pTatN3e8qeEkuVIDPYNpuQf5qYzEyPDUgoQzupQJBZtKj8aOuLdBZMqUrxClNnIJI5qM9WNK367wFkUlRziru93t7il31hjJmHMpjlJBI6tQ1Buan1gPGusunR3renZw3f3gR7oBl7C9B6Eb139I4Mpz1FmqPd6FtI4QpQUCBRywP9ynFfT6GJcKqqgQCz9GYE32h6oFHKkM+Ug9R+3qRBs3FWzA5RU6u4DgvcZgSO8B+IQcrAByk/f87x3IXVFWylL13b7D7xzVgozGSygPyuRYbUYbCtTCjiOIWtDuGCsvUki/cgVPTvBWNxPKU6vU/6QBT0jWBkZpa0K+Zi9Ayg+UvYVJBP90NFUrY8UV6dL2/N6d45EuhtDyZIFc/KtOhDAnoT+scy+HgkCiioUSnzP2F/paHtHUQ8NwYUFZiyWr6u33MLZRI6PpFjkcMUhClrBTmTllpfSuZaugBLblXSEuNlZRTeOTuwsPwU4FTKNzU39W7aRdcLOMtISHYlwDUA0Ac3IpfoxaPNpc9gAdzWH2Bx5BAqUtZXV9BtvEM+LmhGj1vC/EPh5QknKa5f0OrP+CGWBxSpiMxSEB2OYEqrqSTUeu0eeYLioXlCiLP0ajfYP+8XbgOMMwZVUA0D1/Rn6R5c1KC4iwfF7GUxYSfmrWmb6hixjI6DDUl60SKdNIyE5IvZ5/iMQQC2rbQs4jxBLcylZQGBZN60832MF4xJJYfW1GhcvCBQyqJPYU9z+0ekkizso2Nmgks3oPS93gE1i3Yn4dKlEJKa15ilI7ZlECA1/D60kAZFAvUEFOliDUdbGNanEg4MUYCcAWVaLXLwEuakZxmLMlSSyh30MCS/hublfKltVN9HNGvTtEsjhMyXRKwCRZKvuCDCSlF9MZRku0FSvhyWPOZ6gKhJISPUs/tWB+Jz0oqWcBkJTRKUizDbWtSfSDJOFnKdK50xmI5cjgtQl0+sQS/hzz+I6nsSplU7hT9aV6Qqmr2w8XWkU/GTypUE4PEkVF6e6aiHyPhZRB5QHtU0tq7EtSsRz/hNbDKW/qchr6DSm5NYp+kPon5yIpHGxlynzBSUghRdnFX9G9Y1NxomTKkAZqkMHbU+mn4I5fwrPzAOlLkBy4DjWz/SDMP8FTlEgLQ7VuE0p5lEAiA5Y17B+ciOZxcF0AAaFW6RVn2JHTSB5PFEodRLrLqzB6qc0L0IrehoL1c2T8HYgKNFKcGoBAoLv0iT/slYSrxCpKvkdKm6gmlW1D2hVPF9Csb+EOB44liFs13IcmlLAl6C72F3jvh/GCJjvy1pVrWcmMR8GzTZRGzD+aVgmV8DnWYa3OWmj/ghXPF9O/OQun8aJOZCzvsQzdGI6awTi+OZsrNmNC2gzBk2tR4PPwUkjlURet39zT2jj/sZQbKshzt+ukD9MJ35yAcJxhKJKAk86iQSbgWu1gP/ANdIjxWPYhT0ADAUGYEUbtX3hpO+A5oD5xeliX1oC/6doIwn/wAdzpg5F5li6bMKMXJYvUd23grJiW7D+cvhV18SBWGScoIuasC+n5eNSuJkqUpXzKfs926RapXwaUs6aJDKqXJ3bTt07v0n4SBBZJc6uw/2ggn32hv2x/TvykVY4tyASTp2JP6RPi8cCrMKvUXDE/y31h8r4MUXYj0qB+8Rp+EFPcE7Mw+sFZcb9nflIqs51F31ENuFzVJIBbY1H2MPpXw6UMddRl5empJPtaGMrgTtQEsKNQNevX76wks8egrHIGwWLBYBD6ZVDXob+lYyZiggEsgAu5CQ59AANdQYa/8Ab5oFaAWqPcvX0p95k8DUkMKDQuH/AOPykQeWNjcZlTx09cwOhKyD87FqCztdtIQYvhqyXVTSPSkcDWXNWA2ceo01DvESvhfM5Id/MC2jW9egh4+SkK8cmeXTeHkVEd4TBrO5cFg+vrHpY+E1NRIfShcU1/eD8N8LoDApA/uZte5FoZ+VGjvxkU34c4ZMCk+IAA9Bmr1ZtWf6x6bw+ShAcOS/WlCzi7fmsaw3CkD5c+XyuASGez2p94dYVgAMuVrUeusYc0ubsZYL7NSpJUAQk26n7kU9IyDEjch/zaNxHiH8F9PK5oArXahJ+n6xrKHdnDMXaIysjUGNTJhuabXpbYRt2XSJBJSdBT2+hrHf+HRTlSC7/giKVN5mp6vt0MFSgtmzFlXFAGtp0/NY52DQIqQHogA7sHjpMu14YSpIBLkja8Ssgmj/AKfaFcgdg8iQzJUaCrO6Xa7P9esFqwqRVQ8woe3aOk4cNb01H0aJfBGgJGtR94k3sagYShaOZchQJYs/Tf1idYDW/wCY2Af6Rv8AlI6wg8nCJBchzpb7F3poYmm4NR5iGTZwjKPXKAH/ACsdyXd2Y/tBZWTcm9HJb+IWUmFJMhlAp8pmD/cQH9PykdJlLYp0Jq5u2p3icAjY9C7HvY+xjkqL0AFLaehJJhbYaQOjBEmxIu5H6CDP8PXbq/79IgMyYBzEsTTYtsbGOkLJuT6/m0B2doml4QDR/Z4nThUsadun5t1jUqZt9IKcs9WhLdhpAvggXagpQX/2sT6xoCwzPajn0iRZfQb9Yj8cbK/Kd4YWghEtN/z3iTwkizRDhpK5j5ATlvUDtescSRV/1/SCFdhQkhrDvES8MHsIlXMB2jvMGrvA6GBf8PG5cpJDM0dzZtQXZumlojmKNvXTWvs0GxAhGHAD/p+PHYlgajtAKcR7xIJtbs2/8AwA2FKSOj+j/wAxGF9v1/eIFTmGp2Ff2tEKpitBQ7t9/wCIIljEzA46/nrGKWO8LUKVZTA9S1x1Zx2vEX+MU+W7t3S4ftYx1k55eI0SkP5QPpU+l46CZbsCCbManqziAf8AEnRhv27H7xhxGoJ0HKl6tTKLmn69oVzJvyLehilRFEkJA0KWaMhUokFkuobhC2/9aXjIsmI8s/h5+VEXL+sEhVP5jIyNjRrR1LTSJ5Mx7xkZCyWgM78QmCpcwgP6X/S0ajIm+gI7lzS/TaCTOCQoZQokXUVU7AEPfUxkZEZhNWG7b/tHWYlIjIyCcTyJe1Ov5eJ/DpeMjIQc6SBq9R+fWMSnaMjIU4kloFfaNEJdm62pWMjIDHSOlSGUzsRtuO/SC1qASHc+gjIyEOZDNTb82/PWNEMC2n7tGRkOhWD+E5JYffr6RKSbk1vGRkMKjtMwkOBapq36VjczM1TTaMjIA5FJZyAALElq/SNiYSb2+l7bWjIyB7FI1zlFvmrqo9O+/wDxGKXQmzXy9aU1jIyDIlkdI2Ek1BNzXMdLbn6xyueVEPUUFTYdBYRkZAIJ+zhGLLg3SEnlVZgx/SOysKzBmat7/jRkZAkZpybNTSQgAvSxfYA1944CMrBXM4q+9z6VjIyFFvZH4R0CW9YyMjIpZWj/2Q=="/>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32375331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254</TotalTime>
  <Words>740</Words>
  <Application>Microsoft Office PowerPoint</Application>
  <PresentationFormat>On-screen Show (4:3)</PresentationFormat>
  <Paragraphs>115</Paragraphs>
  <Slides>29</Slides>
  <Notes>1</Notes>
  <HiddenSlides>0</HiddenSlides>
  <MMClips>0</MMClips>
  <ScaleCrop>false</ScaleCrop>
  <HeadingPairs>
    <vt:vector size="6" baseType="variant">
      <vt:variant>
        <vt:lpstr>Fonts Used</vt:lpstr>
      </vt:variant>
      <vt:variant>
        <vt:i4>6</vt:i4>
      </vt:variant>
      <vt:variant>
        <vt:lpstr>Theme</vt:lpstr>
      </vt:variant>
      <vt:variant>
        <vt:i4>14</vt:i4>
      </vt:variant>
      <vt:variant>
        <vt:lpstr>Slide Titles</vt:lpstr>
      </vt:variant>
      <vt:variant>
        <vt:i4>29</vt:i4>
      </vt:variant>
    </vt:vector>
  </HeadingPairs>
  <TitlesOfParts>
    <vt:vector size="49" baseType="lpstr">
      <vt:lpstr>Arial</vt:lpstr>
      <vt:lpstr>Calibri</vt:lpstr>
      <vt:lpstr>Century Gothic</vt:lpstr>
      <vt:lpstr>Comic Sans MS</vt:lpstr>
      <vt:lpstr>Times New Roman</vt:lpstr>
      <vt:lpstr>Wingdings 2</vt:lpstr>
      <vt:lpstr>Office Theme</vt:lpstr>
      <vt:lpstr>Austin</vt:lpstr>
      <vt:lpstr>Default Design</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11_Default Design</vt:lpstr>
      <vt:lpstr>12_Default Design</vt:lpstr>
      <vt:lpstr>Kingdom Plantae</vt:lpstr>
      <vt:lpstr>PowerPoint Presentation</vt:lpstr>
      <vt:lpstr>Adaptation to land</vt:lpstr>
      <vt:lpstr> What is a plant?  </vt:lpstr>
      <vt:lpstr> How do they survive? </vt:lpstr>
      <vt:lpstr>TERRESTRIAL (LAND) PLANTS</vt:lpstr>
      <vt:lpstr>VASCULAR VERSUS NONVASCULAR PLANTS </vt:lpstr>
      <vt:lpstr>Bryophytes</vt:lpstr>
      <vt:lpstr>What do you notice about bryophytes?</vt:lpstr>
      <vt:lpstr>Bryophytes</vt:lpstr>
      <vt:lpstr>PowerPoint Presentation</vt:lpstr>
      <vt:lpstr>PowerPoint Presentation</vt:lpstr>
      <vt:lpstr>PowerPoint Presentation</vt:lpstr>
      <vt:lpstr>Bryophytes</vt:lpstr>
      <vt:lpstr>Key Characteristics of Mosses</vt:lpstr>
      <vt:lpstr>Bryophyte Habitats</vt:lpstr>
      <vt:lpstr>Moss Common in Riparian Areas</vt:lpstr>
      <vt:lpstr>Rain Forests</vt:lpstr>
      <vt:lpstr>Ecological role</vt:lpstr>
      <vt:lpstr>“For Peat’s Sakes”</vt:lpstr>
      <vt:lpstr>Over 350 Species of Sphagnum</vt:lpstr>
      <vt:lpstr>Peat bogs are Unique Habitats</vt:lpstr>
      <vt:lpstr>PowerPoint Presentation</vt:lpstr>
      <vt:lpstr>Peat is Used Commercially</vt:lpstr>
      <vt:lpstr>Reproduction: Life Cycle of a Moss:   </vt:lpstr>
      <vt:lpstr>Sexual Reproduction of Moss  </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Plants</dc:title>
  <dc:creator>Kim Hinds</dc:creator>
  <cp:lastModifiedBy>Kimberly Hinds</cp:lastModifiedBy>
  <cp:revision>13</cp:revision>
  <dcterms:created xsi:type="dcterms:W3CDTF">2016-04-24T23:15:02Z</dcterms:created>
  <dcterms:modified xsi:type="dcterms:W3CDTF">2016-04-25T20:10:09Z</dcterms:modified>
</cp:coreProperties>
</file>