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6" r:id="rId4"/>
    <p:sldId id="257" r:id="rId5"/>
    <p:sldId id="258" r:id="rId6"/>
    <p:sldId id="267" r:id="rId7"/>
    <p:sldId id="269" r:id="rId8"/>
    <p:sldId id="270" r:id="rId9"/>
    <p:sldId id="260" r:id="rId10"/>
    <p:sldId id="271" r:id="rId11"/>
    <p:sldId id="261" r:id="rId12"/>
    <p:sldId id="263" r:id="rId13"/>
    <p:sldId id="264"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DF2E230-221F-4FDE-9C39-7B7C4609047A}" type="datetimeFigureOut">
              <a:rPr lang="en-CA" smtClean="0"/>
              <a:t>11/02/2016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4021840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F2E230-221F-4FDE-9C39-7B7C4609047A}" type="datetimeFigureOut">
              <a:rPr lang="en-CA" smtClean="0"/>
              <a:t>11/02/2016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822921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F2E230-221F-4FDE-9C39-7B7C4609047A}" type="datetimeFigureOut">
              <a:rPr lang="en-CA" smtClean="0"/>
              <a:t>11/02/2016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167105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fontAlgn="base">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fontAlgn="base">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fontAlgn="base">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fontAlgn="base">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fontAlgn="base">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fontAlgn="base">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fontAlgn="base">
                <a:spcBef>
                  <a:spcPct val="0"/>
                </a:spcBef>
                <a:spcAft>
                  <a:spcPct val="0"/>
                </a:spcAft>
                <a:defRPr/>
              </a:pPr>
              <a:endParaRPr lang="en-US">
                <a:solidFill>
                  <a:srgbClr val="000000"/>
                </a:solidFill>
              </a:endParaRPr>
            </a:p>
          </p:txBody>
        </p:sp>
      </p:grpSp>
      <p:sp>
        <p:nvSpPr>
          <p:cNvPr id="29708" name="Rectangle 12"/>
          <p:cNvSpPr>
            <a:spLocks noGrp="1" noChangeArrowheads="1"/>
          </p:cNvSpPr>
          <p:nvPr>
            <p:ph type="ctrTitle"/>
          </p:nvPr>
        </p:nvSpPr>
        <p:spPr>
          <a:xfrm>
            <a:off x="990600" y="1676400"/>
            <a:ext cx="7772400" cy="1462088"/>
          </a:xfrm>
        </p:spPr>
        <p:txBody>
          <a:bodyPr/>
          <a:lstStyle>
            <a:lvl1pPr>
              <a:defRPr/>
            </a:lvl1pPr>
          </a:lstStyle>
          <a:p>
            <a:r>
              <a:rPr lang="en-CA"/>
              <a:t>Click to edit Master title style</a:t>
            </a:r>
          </a:p>
        </p:txBody>
      </p:sp>
      <p:sp>
        <p:nvSpPr>
          <p:cNvPr id="297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CA"/>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CA">
              <a:solidFill>
                <a:srgbClr val="808080"/>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CA">
              <a:solidFill>
                <a:srgbClr val="808080"/>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11795AA4-3325-41EF-A2BD-F72E4C439E60}" type="slidenum">
              <a:rPr lang="en-CA">
                <a:solidFill>
                  <a:srgbClr val="808080"/>
                </a:solidFill>
              </a:rPr>
              <a:pPr/>
              <a:t>‹#›</a:t>
            </a:fld>
            <a:endParaRPr lang="en-CA">
              <a:solidFill>
                <a:srgbClr val="808080"/>
              </a:solidFill>
            </a:endParaRPr>
          </a:p>
        </p:txBody>
      </p:sp>
    </p:spTree>
    <p:extLst>
      <p:ext uri="{BB962C8B-B14F-4D97-AF65-F5344CB8AC3E}">
        <p14:creationId xmlns:p14="http://schemas.microsoft.com/office/powerpoint/2010/main" val="817684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fld id="{88905F3F-C593-4199-A3C2-A3C00C19AF8F}"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3921090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fld id="{C35C4B4E-5C13-4527-AF06-463667256DAB}"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4087055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fld id="{CC0D3612-F779-49D2-A198-5A34A7F694D6}"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2902626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fld id="{445DA3B5-3662-4C59-82C0-02460756CF8E}"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1322357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fld id="{E35062C1-BD98-4AB5-B1AC-1BF3BA2E65F3}"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1158909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fld id="{98001A95-03A8-4371-B803-E51F65536169}"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805548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fld id="{F856CAEA-59ED-4748-B52E-C09A6CF5137B}"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227570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F2E230-221F-4FDE-9C39-7B7C4609047A}" type="datetimeFigureOut">
              <a:rPr lang="en-CA" smtClean="0"/>
              <a:t>11/02/2016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7110849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fld id="{0B608A26-B9E5-4214-9F4E-23120B9BFDDE}"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2019330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fld id="{366F1295-2FBD-439B-B195-A3EF9F7F5DA1}"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4007726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pPr>
              <a:defRPr/>
            </a:pPr>
            <a:endParaRPr lang="en-CA">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CA">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fld id="{4BF5DA4A-70D5-48ED-AFE3-0361410092CA}"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3505968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1643309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633941802"/>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5141648"/>
          </a:xfrm>
        </p:spPr>
        <p:txBody>
          <a:bodyPr/>
          <a:lstStyle>
            <a:lvl1pPr>
              <a:lnSpc>
                <a:spcPct val="90000"/>
              </a:lnSpc>
              <a:defRPr sz="2800"/>
            </a:lvl1pPr>
            <a:lvl2pPr>
              <a:lnSpc>
                <a:spcPct val="90000"/>
              </a:lnSpc>
              <a:defRPr sz="2800"/>
            </a:lvl2pPr>
            <a:lvl3pPr>
              <a:lnSpc>
                <a:spcPct val="90000"/>
              </a:lnSpc>
              <a:defRPr sz="2800"/>
            </a:lvl3pPr>
            <a:lvl4pPr>
              <a:lnSpc>
                <a:spcPct val="90000"/>
              </a:lnSpc>
              <a:defRPr sz="2800"/>
            </a:lvl4pPr>
            <a:lvl5pPr>
              <a:lnSpc>
                <a:spcPct val="90000"/>
              </a:lnSpc>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006083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4"/>
            <a:ext cx="8382000" cy="4911726"/>
          </a:xfrm>
        </p:spPr>
        <p:txBody>
          <a:bodyPr/>
          <a:lstStyle>
            <a:lvl1pPr>
              <a:lnSpc>
                <a:spcPct val="90000"/>
              </a:lnSpc>
              <a:defRPr sz="2800"/>
            </a:lvl1pPr>
            <a:lvl2pPr>
              <a:lnSpc>
                <a:spcPct val="90000"/>
              </a:lnSpc>
              <a:defRPr sz="2800"/>
            </a:lvl2pPr>
            <a:lvl3pPr>
              <a:lnSpc>
                <a:spcPct val="90000"/>
              </a:lnSpc>
              <a:defRPr sz="2800"/>
            </a:lvl3pPr>
            <a:lvl4pPr>
              <a:lnSpc>
                <a:spcPct val="90000"/>
              </a:lnSpc>
              <a:defRPr sz="2800"/>
            </a:lvl4pPr>
            <a:lvl5pPr>
              <a:lnSpc>
                <a:spcPct val="90000"/>
              </a:lnSpc>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34701498"/>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20378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4831382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536584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2E230-221F-4FDE-9C39-7B7C4609047A}" type="datetimeFigureOut">
              <a:rPr lang="en-CA" smtClean="0"/>
              <a:t>11/02/2016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32666306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33308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67462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DF2E230-221F-4FDE-9C39-7B7C4609047A}" type="datetimeFigureOut">
              <a:rPr lang="en-CA" smtClean="0"/>
              <a:t>11/02/2016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107709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DF2E230-221F-4FDE-9C39-7B7C4609047A}" type="datetimeFigureOut">
              <a:rPr lang="en-CA" smtClean="0"/>
              <a:t>11/02/2016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236379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DF2E230-221F-4FDE-9C39-7B7C4609047A}" type="datetimeFigureOut">
              <a:rPr lang="en-CA" smtClean="0"/>
              <a:t>11/02/2016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127002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E230-221F-4FDE-9C39-7B7C4609047A}" type="datetimeFigureOut">
              <a:rPr lang="en-CA" smtClean="0"/>
              <a:t>11/02/2016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324656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2E230-221F-4FDE-9C39-7B7C4609047A}" type="datetimeFigureOut">
              <a:rPr lang="en-CA" smtClean="0"/>
              <a:t>11/02/2016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316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2E230-221F-4FDE-9C39-7B7C4609047A}" type="datetimeFigureOut">
              <a:rPr lang="en-CA" smtClean="0"/>
              <a:t>11/02/2016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FD22EA0-DB09-46DF-8C22-D5ADB037D923}" type="slidenum">
              <a:rPr lang="en-CA" smtClean="0"/>
              <a:t>‹#›</a:t>
            </a:fld>
            <a:endParaRPr lang="en-CA"/>
          </a:p>
        </p:txBody>
      </p:sp>
    </p:spTree>
    <p:extLst>
      <p:ext uri="{BB962C8B-B14F-4D97-AF65-F5344CB8AC3E}">
        <p14:creationId xmlns:p14="http://schemas.microsoft.com/office/powerpoint/2010/main" val="355992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2.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jpe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2E230-221F-4FDE-9C39-7B7C4609047A}" type="datetimeFigureOut">
              <a:rPr lang="en-CA" smtClean="0"/>
              <a:t>11/02/2016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22EA0-DB09-46DF-8C22-D5ADB037D923}" type="slidenum">
              <a:rPr lang="en-CA" smtClean="0"/>
              <a:t>‹#›</a:t>
            </a:fld>
            <a:endParaRPr lang="en-CA"/>
          </a:p>
        </p:txBody>
      </p:sp>
    </p:spTree>
    <p:extLst>
      <p:ext uri="{BB962C8B-B14F-4D97-AF65-F5344CB8AC3E}">
        <p14:creationId xmlns:p14="http://schemas.microsoft.com/office/powerpoint/2010/main" val="2170113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868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charset="0"/>
              </a:defRPr>
            </a:lvl1pPr>
          </a:lstStyle>
          <a:p>
            <a:pPr fontAlgn="base">
              <a:spcBef>
                <a:spcPct val="0"/>
              </a:spcBef>
              <a:spcAft>
                <a:spcPct val="0"/>
              </a:spcAft>
              <a:defRPr/>
            </a:pPr>
            <a:endParaRPr lang="en-CA">
              <a:solidFill>
                <a:srgbClr val="000000"/>
              </a:solidFill>
            </a:endParaRPr>
          </a:p>
        </p:txBody>
      </p:sp>
      <p:sp>
        <p:nvSpPr>
          <p:cNvPr id="2868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charset="0"/>
              </a:defRPr>
            </a:lvl1pPr>
          </a:lstStyle>
          <a:p>
            <a:pPr fontAlgn="base">
              <a:spcBef>
                <a:spcPct val="0"/>
              </a:spcBef>
              <a:spcAft>
                <a:spcPct val="0"/>
              </a:spcAft>
              <a:defRPr/>
            </a:pPr>
            <a:endParaRPr lang="en-CA">
              <a:solidFill>
                <a:srgbClr val="000000"/>
              </a:solidFill>
            </a:endParaRPr>
          </a:p>
        </p:txBody>
      </p:sp>
      <p:sp>
        <p:nvSpPr>
          <p:cNvPr id="2868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pPr>
            <a:fld id="{8B99420B-0E32-4988-B346-7D0B90641E76}" type="slidenum">
              <a:rPr lang="en-CA" smtClean="0">
                <a:solidFill>
                  <a:srgbClr val="000000"/>
                </a:solidFill>
              </a:rPr>
              <a:pPr fontAlgn="base">
                <a:spcBef>
                  <a:spcPct val="0"/>
                </a:spcBef>
                <a:spcAft>
                  <a:spcPct val="0"/>
                </a:spcAft>
              </a:pPr>
              <a:t>‹#›</a:t>
            </a:fld>
            <a:endParaRPr lang="en-CA" smtClean="0">
              <a:solidFill>
                <a:srgbClr val="000000"/>
              </a:solidFill>
            </a:endParaRPr>
          </a:p>
        </p:txBody>
      </p:sp>
    </p:spTree>
    <p:extLst>
      <p:ext uri="{BB962C8B-B14F-4D97-AF65-F5344CB8AC3E}">
        <p14:creationId xmlns:p14="http://schemas.microsoft.com/office/powerpoint/2010/main" val="2808543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6835675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8kK2zwjRV0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http://psalmtrees.files.wordpress.com/2009/08/d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136525"/>
            <a:ext cx="9080500" cy="708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p:txBody>
          <a:bodyPr/>
          <a:lstStyle/>
          <a:p>
            <a:pPr eaLnBrk="1" hangingPunct="1">
              <a:defRPr/>
            </a:pPr>
            <a:r>
              <a:rPr lang="en-CA" sz="5400" dirty="0" smtClean="0">
                <a:solidFill>
                  <a:schemeClr val="accent4">
                    <a:lumMod val="95000"/>
                    <a:lumOff val="5000"/>
                  </a:schemeClr>
                </a:solidFill>
              </a:rPr>
              <a:t>DNA – The Double Helix</a:t>
            </a:r>
          </a:p>
        </p:txBody>
      </p:sp>
      <p:sp>
        <p:nvSpPr>
          <p:cNvPr id="3076"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2615492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 What’s the Point?</a:t>
            </a:r>
            <a:endParaRPr lang="en-CA" dirty="0"/>
          </a:p>
        </p:txBody>
      </p:sp>
      <p:sp>
        <p:nvSpPr>
          <p:cNvPr id="3" name="Content Placeholder 2"/>
          <p:cNvSpPr>
            <a:spLocks noGrp="1"/>
          </p:cNvSpPr>
          <p:nvPr>
            <p:ph idx="1"/>
          </p:nvPr>
        </p:nvSpPr>
        <p:spPr/>
        <p:txBody>
          <a:bodyPr/>
          <a:lstStyle/>
          <a:p>
            <a:pPr lvl="0"/>
            <a:r>
              <a:rPr lang="en-CA" dirty="0" smtClean="0"/>
              <a:t>All </a:t>
            </a:r>
            <a:r>
              <a:rPr lang="en-CA" dirty="0"/>
              <a:t>living things have the DNA with the same 4 nucleotides, and the same structure as well as the same “code” for the amino acids that are the monomers for the polymer proteins they make. </a:t>
            </a:r>
          </a:p>
          <a:p>
            <a:endParaRPr lang="en-CA" dirty="0"/>
          </a:p>
        </p:txBody>
      </p:sp>
    </p:spTree>
    <p:extLst>
      <p:ext uri="{BB962C8B-B14F-4D97-AF65-F5344CB8AC3E}">
        <p14:creationId xmlns:p14="http://schemas.microsoft.com/office/powerpoint/2010/main" val="3406554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 Human this time</a:t>
            </a:r>
            <a:endParaRPr lang="en-CA" dirty="0"/>
          </a:p>
        </p:txBody>
      </p:sp>
      <p:sp>
        <p:nvSpPr>
          <p:cNvPr id="3" name="Content Placeholder 2"/>
          <p:cNvSpPr>
            <a:spLocks noGrp="1"/>
          </p:cNvSpPr>
          <p:nvPr>
            <p:ph idx="1"/>
          </p:nvPr>
        </p:nvSpPr>
        <p:spPr/>
        <p:txBody>
          <a:bodyPr>
            <a:normAutofit lnSpcReduction="10000"/>
          </a:bodyPr>
          <a:lstStyle/>
          <a:p>
            <a:pPr lvl="0"/>
            <a:r>
              <a:rPr lang="en-CA" dirty="0" smtClean="0"/>
              <a:t>DNA </a:t>
            </a:r>
            <a:r>
              <a:rPr lang="en-CA" dirty="0"/>
              <a:t>is the brains of every cell because it contains all of the genes that are the codes for making proteins. Proteins are the structural components and catalysts for essentially everything your cells do, and therefor what you do.</a:t>
            </a:r>
          </a:p>
          <a:p>
            <a:r>
              <a:rPr lang="en-CA" dirty="0"/>
              <a:t>DNA has two major purposes: </a:t>
            </a:r>
            <a:endParaRPr lang="en-CA" dirty="0" smtClean="0"/>
          </a:p>
          <a:p>
            <a:r>
              <a:rPr lang="en-CA" dirty="0" smtClean="0"/>
              <a:t>DNA REPLICATION     &amp;    PROTEIN </a:t>
            </a:r>
            <a:r>
              <a:rPr lang="en-CA" dirty="0" smtClean="0"/>
              <a:t>SYNTHESIS</a:t>
            </a:r>
          </a:p>
          <a:p>
            <a:pPr marL="0" indent="0">
              <a:buNone/>
            </a:pPr>
            <a:r>
              <a:rPr lang="en-CA" dirty="0" smtClean="0">
                <a:hlinkClick r:id="rId2"/>
              </a:rPr>
              <a:t>Video</a:t>
            </a:r>
            <a:endParaRPr lang="en-CA" dirty="0"/>
          </a:p>
        </p:txBody>
      </p:sp>
    </p:spTree>
    <p:extLst>
      <p:ext uri="{BB962C8B-B14F-4D97-AF65-F5344CB8AC3E}">
        <p14:creationId xmlns:p14="http://schemas.microsoft.com/office/powerpoint/2010/main" val="2160932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Vocab</a:t>
            </a:r>
          </a:p>
          <a:p>
            <a:pPr marL="742950" lvl="2" indent="-342900"/>
            <a:r>
              <a:rPr lang="en-US" dirty="0" smtClean="0"/>
              <a:t>Chromosome</a:t>
            </a:r>
          </a:p>
          <a:p>
            <a:pPr marL="742950" lvl="2" indent="-342900"/>
            <a:r>
              <a:rPr lang="en-US" dirty="0" smtClean="0"/>
              <a:t>genetic code</a:t>
            </a:r>
          </a:p>
          <a:p>
            <a:pPr marL="742950" lvl="2" indent="-342900"/>
            <a:r>
              <a:rPr lang="en-US" dirty="0" smtClean="0"/>
              <a:t>Protein</a:t>
            </a:r>
          </a:p>
          <a:p>
            <a:pPr marL="742950" lvl="2" indent="-342900"/>
            <a:r>
              <a:rPr lang="en-US" dirty="0" smtClean="0"/>
              <a:t>nitrogenous base</a:t>
            </a:r>
          </a:p>
          <a:p>
            <a:pPr marL="742950" lvl="2" indent="-342900"/>
            <a:r>
              <a:rPr lang="en-US" dirty="0" smtClean="0"/>
              <a:t>complementary </a:t>
            </a:r>
            <a:r>
              <a:rPr lang="en-US" dirty="0"/>
              <a:t>base </a:t>
            </a:r>
            <a:r>
              <a:rPr lang="en-US" dirty="0" smtClean="0"/>
              <a:t>pair</a:t>
            </a:r>
          </a:p>
          <a:p>
            <a:pPr marL="742950" lvl="2" indent="-342900"/>
            <a:r>
              <a:rPr lang="en-US" dirty="0" smtClean="0"/>
              <a:t>DNA</a:t>
            </a:r>
            <a:endParaRPr lang="en-US" dirty="0"/>
          </a:p>
          <a:p>
            <a:endParaRPr lang="en-CA" dirty="0"/>
          </a:p>
        </p:txBody>
      </p:sp>
    </p:spTree>
    <p:extLst>
      <p:ext uri="{BB962C8B-B14F-4D97-AF65-F5344CB8AC3E}">
        <p14:creationId xmlns:p14="http://schemas.microsoft.com/office/powerpoint/2010/main" val="272044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Activity</a:t>
            </a:r>
          </a:p>
          <a:p>
            <a:pPr lvl="1"/>
            <a:r>
              <a:rPr lang="en-CA" dirty="0" smtClean="0"/>
              <a:t>DNA colouring</a:t>
            </a:r>
          </a:p>
        </p:txBody>
      </p:sp>
    </p:spTree>
    <p:extLst>
      <p:ext uri="{BB962C8B-B14F-4D97-AF65-F5344CB8AC3E}">
        <p14:creationId xmlns:p14="http://schemas.microsoft.com/office/powerpoint/2010/main" val="256017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DNA - Chromosomes</a:t>
            </a:r>
            <a:endParaRPr lang="en-CA" dirty="0"/>
          </a:p>
        </p:txBody>
      </p:sp>
      <p:sp>
        <p:nvSpPr>
          <p:cNvPr id="3" name="Content Placeholder 2"/>
          <p:cNvSpPr>
            <a:spLocks noGrp="1"/>
          </p:cNvSpPr>
          <p:nvPr>
            <p:ph idx="1"/>
          </p:nvPr>
        </p:nvSpPr>
        <p:spPr>
          <a:xfrm>
            <a:off x="457200" y="1600201"/>
            <a:ext cx="8291264" cy="2188840"/>
          </a:xfrm>
        </p:spPr>
        <p:txBody>
          <a:bodyPr>
            <a:normAutofit fontScale="92500" lnSpcReduction="20000"/>
          </a:bodyPr>
          <a:lstStyle/>
          <a:p>
            <a:r>
              <a:rPr lang="en-CA" dirty="0"/>
              <a:t>A chromosome is essentially a single DNA molecule. </a:t>
            </a:r>
          </a:p>
          <a:p>
            <a:r>
              <a:rPr lang="en-CA" dirty="0"/>
              <a:t>DNA stands for "</a:t>
            </a:r>
            <a:r>
              <a:rPr lang="en-CA" u="sng" dirty="0"/>
              <a:t>deoxyribonucleic acid</a:t>
            </a:r>
            <a:r>
              <a:rPr lang="en-CA" dirty="0"/>
              <a:t>”, a term which describes the type of sugar (</a:t>
            </a:r>
            <a:r>
              <a:rPr lang="en-CA" dirty="0" err="1"/>
              <a:t>deoxyribose</a:t>
            </a:r>
            <a:r>
              <a:rPr lang="en-CA" dirty="0"/>
              <a:t>) and the location in the cell (nucleus). </a:t>
            </a:r>
          </a:p>
          <a:p>
            <a:pPr marL="0" indent="0">
              <a:buNone/>
            </a:pPr>
            <a:endParaRPr lang="en-CA" dirty="0"/>
          </a:p>
        </p:txBody>
      </p:sp>
      <p:pic>
        <p:nvPicPr>
          <p:cNvPr id="4" name="Picture 3" descr="http://1.bp.blogspot.com/-n4_nw_Qgbj0/UyPsY90VMgI/AAAAAAAACuY/CdrT2MQ9qts/s1600/Cell+Chromosome++DNA+Gene.gif"/>
          <p:cNvPicPr/>
          <p:nvPr/>
        </p:nvPicPr>
        <p:blipFill>
          <a:blip r:embed="rId2">
            <a:extLst>
              <a:ext uri="{28A0092B-C50C-407E-A947-70E740481C1C}">
                <a14:useLocalDpi xmlns:a14="http://schemas.microsoft.com/office/drawing/2010/main" val="0"/>
              </a:ext>
            </a:extLst>
          </a:blip>
          <a:srcRect/>
          <a:stretch>
            <a:fillRect/>
          </a:stretch>
        </p:blipFill>
        <p:spPr bwMode="auto">
          <a:xfrm>
            <a:off x="395536" y="3717032"/>
            <a:ext cx="8568952" cy="2590800"/>
          </a:xfrm>
          <a:prstGeom prst="rect">
            <a:avLst/>
          </a:prstGeom>
          <a:noFill/>
          <a:ln>
            <a:noFill/>
          </a:ln>
        </p:spPr>
      </p:pic>
    </p:spTree>
    <p:extLst>
      <p:ext uri="{BB962C8B-B14F-4D97-AF65-F5344CB8AC3E}">
        <p14:creationId xmlns:p14="http://schemas.microsoft.com/office/powerpoint/2010/main" val="376743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Nucelotides</a:t>
            </a:r>
            <a:endParaRPr lang="en-CA" dirty="0"/>
          </a:p>
        </p:txBody>
      </p:sp>
      <p:sp>
        <p:nvSpPr>
          <p:cNvPr id="3" name="Content Placeholder 2"/>
          <p:cNvSpPr>
            <a:spLocks noGrp="1"/>
          </p:cNvSpPr>
          <p:nvPr>
            <p:ph idx="1"/>
          </p:nvPr>
        </p:nvSpPr>
        <p:spPr/>
        <p:txBody>
          <a:bodyPr>
            <a:normAutofit lnSpcReduction="10000"/>
          </a:bodyPr>
          <a:lstStyle/>
          <a:p>
            <a:r>
              <a:rPr lang="en-CA" dirty="0"/>
              <a:t>The building blocks of DNA are "</a:t>
            </a:r>
            <a:r>
              <a:rPr lang="en-CA" u="sng" dirty="0"/>
              <a:t>nucleotides</a:t>
            </a:r>
            <a:r>
              <a:rPr lang="en-CA" dirty="0"/>
              <a:t>" which are attached together like a twisted ladder to form a “double helix</a:t>
            </a:r>
            <a:r>
              <a:rPr lang="en-CA" dirty="0" smtClean="0"/>
              <a:t>”.</a:t>
            </a:r>
          </a:p>
          <a:p>
            <a:endParaRPr lang="en-CA" dirty="0" smtClean="0"/>
          </a:p>
          <a:p>
            <a:r>
              <a:rPr lang="en-US" dirty="0"/>
              <a:t>Stores &amp; transmits genetic information from one generation to </a:t>
            </a:r>
            <a:r>
              <a:rPr lang="en-US" dirty="0" smtClean="0"/>
              <a:t>next</a:t>
            </a:r>
            <a:endParaRPr lang="en-CA" dirty="0" smtClean="0"/>
          </a:p>
          <a:p>
            <a:pPr marL="0" indent="0">
              <a:buNone/>
            </a:pPr>
            <a:endParaRPr lang="en-CA" dirty="0"/>
          </a:p>
          <a:p>
            <a:r>
              <a:rPr lang="en-CA" dirty="0"/>
              <a:t>DNA is a </a:t>
            </a:r>
            <a:r>
              <a:rPr lang="en-CA" u="sng" dirty="0"/>
              <a:t>polymer</a:t>
            </a:r>
            <a:r>
              <a:rPr lang="en-CA" dirty="0"/>
              <a:t>. The Monomer Units of DNA are </a:t>
            </a:r>
            <a:r>
              <a:rPr lang="en-CA" u="sng" dirty="0"/>
              <a:t>nucleotides</a:t>
            </a:r>
            <a:r>
              <a:rPr lang="en-CA" dirty="0"/>
              <a:t>.</a:t>
            </a:r>
          </a:p>
        </p:txBody>
      </p:sp>
    </p:spTree>
    <p:extLst>
      <p:ext uri="{BB962C8B-B14F-4D97-AF65-F5344CB8AC3E}">
        <p14:creationId xmlns:p14="http://schemas.microsoft.com/office/powerpoint/2010/main" val="104694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sp>
        <p:nvSpPr>
          <p:cNvPr id="4" name="Rectangle 3"/>
          <p:cNvSpPr/>
          <p:nvPr/>
        </p:nvSpPr>
        <p:spPr>
          <a:xfrm>
            <a:off x="215516" y="476672"/>
            <a:ext cx="8712968" cy="5909310"/>
          </a:xfrm>
          <a:prstGeom prst="rect">
            <a:avLst/>
          </a:prstGeom>
        </p:spPr>
        <p:txBody>
          <a:bodyPr wrap="square">
            <a:spAutoFit/>
          </a:bodyPr>
          <a:lstStyle/>
          <a:p>
            <a:pPr marL="685800" indent="-685800">
              <a:buFont typeface="Arial" panose="020B0604020202020204" pitchFamily="34" charset="0"/>
              <a:buChar char="•"/>
            </a:pPr>
            <a:r>
              <a:rPr lang="en-CA" sz="5400" dirty="0"/>
              <a:t>DNA is located in a gene which is found in every living cell. It is what creates new daughter cells from a mother cell.</a:t>
            </a:r>
          </a:p>
          <a:p>
            <a:pPr marL="685800" indent="-685800">
              <a:buFont typeface="Arial" panose="020B0604020202020204" pitchFamily="34" charset="0"/>
              <a:buChar char="•"/>
            </a:pPr>
            <a:r>
              <a:rPr lang="en-CA" sz="5400" dirty="0"/>
              <a:t>This process </a:t>
            </a:r>
            <a:r>
              <a:rPr lang="en-CA" sz="5400" dirty="0" smtClean="0"/>
              <a:t>is </a:t>
            </a:r>
            <a:r>
              <a:rPr lang="en-CA" sz="5400" dirty="0"/>
              <a:t>called </a:t>
            </a:r>
            <a:r>
              <a:rPr lang="en-CA" sz="5400" dirty="0">
                <a:solidFill>
                  <a:srgbClr val="FF0000"/>
                </a:solidFill>
              </a:rPr>
              <a:t>meiosis </a:t>
            </a:r>
            <a:r>
              <a:rPr lang="en-CA" sz="5400" dirty="0"/>
              <a:t>or</a:t>
            </a:r>
            <a:r>
              <a:rPr lang="en-CA" sz="5400" dirty="0">
                <a:solidFill>
                  <a:srgbClr val="FF0000"/>
                </a:solidFill>
              </a:rPr>
              <a:t> mitosis.</a:t>
            </a:r>
          </a:p>
        </p:txBody>
      </p:sp>
    </p:spTree>
    <p:extLst>
      <p:ext uri="{BB962C8B-B14F-4D97-AF65-F5344CB8AC3E}">
        <p14:creationId xmlns:p14="http://schemas.microsoft.com/office/powerpoint/2010/main" val="2843223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8800" y="33600"/>
            <a:ext cx="7772400" cy="1470025"/>
          </a:xfrm>
        </p:spPr>
        <p:txBody>
          <a:bodyPr/>
          <a:lstStyle/>
          <a:p>
            <a:r>
              <a:rPr lang="en-US" dirty="0" smtClean="0"/>
              <a:t>DNA</a:t>
            </a:r>
            <a:endParaRPr lang="en-US" dirty="0"/>
          </a:p>
        </p:txBody>
      </p:sp>
      <p:sp>
        <p:nvSpPr>
          <p:cNvPr id="3" name="Text Placeholder 2"/>
          <p:cNvSpPr>
            <a:spLocks noGrp="1"/>
          </p:cNvSpPr>
          <p:nvPr>
            <p:ph type="subTitle" idx="1"/>
          </p:nvPr>
        </p:nvSpPr>
        <p:spPr>
          <a:xfrm>
            <a:off x="1371600" y="1503625"/>
            <a:ext cx="6400800" cy="4135175"/>
          </a:xfrm>
        </p:spPr>
        <p:txBody>
          <a:bodyPr>
            <a:normAutofit/>
          </a:bodyPr>
          <a:lstStyle/>
          <a:p>
            <a:r>
              <a:rPr lang="en-US" dirty="0" smtClean="0">
                <a:solidFill>
                  <a:schemeClr val="tx1"/>
                </a:solidFill>
              </a:rPr>
              <a:t>Controls the production of proteins (the building blocks of an organism)</a:t>
            </a:r>
          </a:p>
          <a:p>
            <a:pPr lvl="1"/>
            <a:r>
              <a:rPr lang="en-US" dirty="0" smtClean="0">
                <a:solidFill>
                  <a:schemeClr val="tx1"/>
                </a:solidFill>
              </a:rPr>
              <a:t>Ex: skin, hair, hormones, cell parts </a:t>
            </a:r>
            <a:r>
              <a:rPr lang="en-US" dirty="0" err="1" smtClean="0">
                <a:solidFill>
                  <a:schemeClr val="tx1"/>
                </a:solidFill>
              </a:rPr>
              <a:t>etc</a:t>
            </a:r>
            <a:endParaRPr lang="en-US" dirty="0" smtClean="0">
              <a:solidFill>
                <a:schemeClr val="tx1"/>
              </a:solidFill>
            </a:endParaRPr>
          </a:p>
          <a:p>
            <a:r>
              <a:rPr lang="en-US" dirty="0" smtClean="0">
                <a:solidFill>
                  <a:schemeClr val="tx1"/>
                </a:solidFill>
              </a:rPr>
              <a:t>DNA determines which proteins, when, and how many at one time</a:t>
            </a:r>
            <a:endParaRPr lang="en-US" dirty="0">
              <a:solidFill>
                <a:schemeClr val="tx1"/>
              </a:solidFill>
            </a:endParaRPr>
          </a:p>
        </p:txBody>
      </p:sp>
    </p:spTree>
    <p:extLst>
      <p:ext uri="{BB962C8B-B14F-4D97-AF65-F5344CB8AC3E}">
        <p14:creationId xmlns:p14="http://schemas.microsoft.com/office/powerpoint/2010/main" val="782334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Nucleotide Units</a:t>
            </a:r>
            <a:endParaRPr lang="en-CA" dirty="0"/>
          </a:p>
        </p:txBody>
      </p:sp>
      <p:sp>
        <p:nvSpPr>
          <p:cNvPr id="3" name="Content Placeholder 2"/>
          <p:cNvSpPr>
            <a:spLocks noGrp="1"/>
          </p:cNvSpPr>
          <p:nvPr>
            <p:ph idx="1"/>
          </p:nvPr>
        </p:nvSpPr>
        <p:spPr/>
        <p:txBody>
          <a:bodyPr>
            <a:normAutofit lnSpcReduction="10000"/>
          </a:bodyPr>
          <a:lstStyle/>
          <a:p>
            <a:r>
              <a:rPr lang="en-CA" dirty="0" smtClean="0"/>
              <a:t>DNA is a long molecule made up of units called </a:t>
            </a:r>
            <a:r>
              <a:rPr lang="en-CA" dirty="0" smtClean="0">
                <a:solidFill>
                  <a:srgbClr val="FF0000"/>
                </a:solidFill>
              </a:rPr>
              <a:t>nucleotides.</a:t>
            </a:r>
          </a:p>
          <a:p>
            <a:endParaRPr lang="en-CA" dirty="0">
              <a:solidFill>
                <a:srgbClr val="FF0000"/>
              </a:solidFill>
            </a:endParaRPr>
          </a:p>
          <a:p>
            <a:r>
              <a:rPr lang="en-CA" dirty="0" smtClean="0"/>
              <a:t>Nucleotide are made </a:t>
            </a:r>
          </a:p>
          <a:p>
            <a:pPr marL="0" indent="0">
              <a:buNone/>
            </a:pPr>
            <a:r>
              <a:rPr lang="en-CA" dirty="0"/>
              <a:t> </a:t>
            </a:r>
            <a:r>
              <a:rPr lang="en-CA" dirty="0" smtClean="0"/>
              <a:t>   up of three basic </a:t>
            </a:r>
          </a:p>
          <a:p>
            <a:pPr marL="0" indent="0">
              <a:buNone/>
            </a:pPr>
            <a:r>
              <a:rPr lang="en-CA" dirty="0"/>
              <a:t> </a:t>
            </a:r>
            <a:r>
              <a:rPr lang="en-CA" dirty="0" smtClean="0"/>
              <a:t>   components;  </a:t>
            </a:r>
          </a:p>
          <a:p>
            <a:pPr marL="0" indent="0">
              <a:buNone/>
            </a:pPr>
            <a:r>
              <a:rPr lang="en-CA" dirty="0"/>
              <a:t> </a:t>
            </a:r>
            <a:r>
              <a:rPr lang="en-CA" dirty="0" smtClean="0"/>
              <a:t>   phosphate, sugar, and </a:t>
            </a:r>
          </a:p>
          <a:p>
            <a:pPr marL="0" indent="0">
              <a:buNone/>
            </a:pPr>
            <a:r>
              <a:rPr lang="en-CA" dirty="0"/>
              <a:t> </a:t>
            </a:r>
            <a:r>
              <a:rPr lang="en-CA" dirty="0" smtClean="0"/>
              <a:t>   a nitrogen base.</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2314574"/>
            <a:ext cx="4533900"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656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712968" cy="6552728"/>
          </a:xfrm>
        </p:spPr>
        <p:txBody>
          <a:bodyPr>
            <a:normAutofit/>
          </a:bodyPr>
          <a:lstStyle/>
          <a:p>
            <a:r>
              <a:rPr lang="en-CA" dirty="0"/>
              <a:t>There are four different kinds of bases so there are four different kinds of nucleotides:</a:t>
            </a:r>
          </a:p>
          <a:p>
            <a:r>
              <a:rPr lang="en-CA" dirty="0">
                <a:solidFill>
                  <a:srgbClr val="FF0000"/>
                </a:solidFill>
              </a:rPr>
              <a:t>Purines:        </a:t>
            </a:r>
            <a:r>
              <a:rPr lang="en-CA" dirty="0"/>
              <a:t>A = Adenine        and   G = Guanine    </a:t>
            </a:r>
          </a:p>
          <a:p>
            <a:r>
              <a:rPr lang="en-CA" dirty="0" err="1">
                <a:solidFill>
                  <a:srgbClr val="FF0000"/>
                </a:solidFill>
              </a:rPr>
              <a:t>Pyrimidines</a:t>
            </a:r>
            <a:r>
              <a:rPr lang="en-CA" dirty="0"/>
              <a:t>: T = Thymine        and   C = Cytosine </a:t>
            </a:r>
            <a:endParaRPr lang="en-CA" dirty="0" smtClean="0"/>
          </a:p>
          <a:p>
            <a:r>
              <a:rPr lang="en-CA" dirty="0"/>
              <a:t>Base Pairing, is Specific, and always occurs between a Purine and a Pyrimidine.</a:t>
            </a:r>
          </a:p>
          <a:p>
            <a:r>
              <a:rPr lang="en-CA" dirty="0"/>
              <a:t>Specifically </a:t>
            </a:r>
            <a:r>
              <a:rPr lang="en-CA" u="sng" dirty="0"/>
              <a:t>A-T</a:t>
            </a:r>
            <a:r>
              <a:rPr lang="en-CA" dirty="0"/>
              <a:t> and </a:t>
            </a:r>
            <a:r>
              <a:rPr lang="en-CA" u="sng" dirty="0"/>
              <a:t>C-G</a:t>
            </a:r>
            <a:r>
              <a:rPr lang="en-CA" dirty="0"/>
              <a:t>, This is because of the hydrogen bonding that occurs between these pairs of nucleotides.</a:t>
            </a:r>
          </a:p>
          <a:p>
            <a:endParaRPr lang="en-CA" dirty="0"/>
          </a:p>
        </p:txBody>
      </p:sp>
      <p:pic>
        <p:nvPicPr>
          <p:cNvPr id="2" name="Picture 1"/>
          <p:cNvPicPr>
            <a:picLocks noChangeAspect="1"/>
          </p:cNvPicPr>
          <p:nvPr/>
        </p:nvPicPr>
        <p:blipFill>
          <a:blip r:embed="rId2"/>
          <a:stretch>
            <a:fillRect/>
          </a:stretch>
        </p:blipFill>
        <p:spPr>
          <a:xfrm>
            <a:off x="6084168" y="5013176"/>
            <a:ext cx="2253415" cy="1338372"/>
          </a:xfrm>
          <a:prstGeom prst="rect">
            <a:avLst/>
          </a:prstGeom>
        </p:spPr>
      </p:pic>
      <p:pic>
        <p:nvPicPr>
          <p:cNvPr id="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7123" y="5157192"/>
            <a:ext cx="8667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5839124"/>
            <a:ext cx="30194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8703" y="4803626"/>
            <a:ext cx="1800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599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4176464" cy="1224136"/>
          </a:xfrm>
        </p:spPr>
        <p:txBody>
          <a:bodyPr>
            <a:normAutofit/>
          </a:bodyPr>
          <a:lstStyle/>
          <a:p>
            <a:pPr algn="l"/>
            <a:endParaRPr lang="en-CA" sz="2400" b="1" dirty="0"/>
          </a:p>
        </p:txBody>
      </p:sp>
      <p:sp>
        <p:nvSpPr>
          <p:cNvPr id="3" name="Content Placeholder 2"/>
          <p:cNvSpPr>
            <a:spLocks noGrp="1"/>
          </p:cNvSpPr>
          <p:nvPr>
            <p:ph idx="1"/>
          </p:nvPr>
        </p:nvSpPr>
        <p:spPr>
          <a:xfrm>
            <a:off x="457200" y="3645024"/>
            <a:ext cx="8229600" cy="3125890"/>
          </a:xfrm>
        </p:spPr>
        <p:txBody>
          <a:bodyPr>
            <a:normAutofit/>
          </a:bodyPr>
          <a:lstStyle/>
          <a:p>
            <a:r>
              <a:rPr lang="en-CA" dirty="0" smtClean="0"/>
              <a:t>The uprights of a DNA "ladder" are formed by the phosphates and deoxyribose units (Sugar). Each rung of the "ladder" is formed of two bases joined by hydrogen bonds. These bonds actually hold the two strands of DNA together.</a:t>
            </a:r>
          </a:p>
          <a:p>
            <a:endParaRPr lang="en-CA" dirty="0"/>
          </a:p>
        </p:txBody>
      </p:sp>
      <p:pic>
        <p:nvPicPr>
          <p:cNvPr id="3078" name="Picture 6" descr="http://www.er.uqam.ca/nobel/m164346/nucleoti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04664"/>
            <a:ext cx="2514600" cy="31908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156176" y="774574"/>
            <a:ext cx="2160240" cy="1754326"/>
          </a:xfrm>
          <a:prstGeom prst="rect">
            <a:avLst/>
          </a:prstGeom>
        </p:spPr>
        <p:txBody>
          <a:bodyPr wrap="square">
            <a:spAutoFit/>
          </a:bodyPr>
          <a:lstStyle/>
          <a:p>
            <a:r>
              <a:rPr lang="en-US" dirty="0"/>
              <a:t>There are millions of bases in 1 DNA strand!!</a:t>
            </a:r>
          </a:p>
          <a:p>
            <a:pPr lvl="1"/>
            <a:r>
              <a:rPr lang="en-US" dirty="0"/>
              <a:t>The specific sequence is important</a:t>
            </a:r>
            <a:endParaRPr lang="en-US" dirty="0"/>
          </a:p>
        </p:txBody>
      </p:sp>
    </p:spTree>
    <p:extLst>
      <p:ext uri="{BB962C8B-B14F-4D97-AF65-F5344CB8AC3E}">
        <p14:creationId xmlns:p14="http://schemas.microsoft.com/office/powerpoint/2010/main" val="4268661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ncbi.nlm.nih.gov/Class/MLACourse/Original8Hour/Genetics/nucleotide2.gif"/>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37397"/>
          </a:xfrm>
          <a:prstGeom prst="rect">
            <a:avLst/>
          </a:prstGeom>
          <a:noFill/>
          <a:ln>
            <a:noFill/>
          </a:ln>
        </p:spPr>
      </p:pic>
    </p:spTree>
    <p:extLst>
      <p:ext uri="{BB962C8B-B14F-4D97-AF65-F5344CB8AC3E}">
        <p14:creationId xmlns:p14="http://schemas.microsoft.com/office/powerpoint/2010/main" val="3456513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ends">
  <a:themeElements>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rushed metal and curves - Green Blue Segoe_TP10286724">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41</TotalTime>
  <Words>448</Words>
  <Application>Microsoft Office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Tahoma</vt:lpstr>
      <vt:lpstr>Wingdings</vt:lpstr>
      <vt:lpstr>Office Theme</vt:lpstr>
      <vt:lpstr>Blends</vt:lpstr>
      <vt:lpstr>1_Brushed metal and curves - Green Blue Segoe_TP10286724</vt:lpstr>
      <vt:lpstr>DNA – The Double Helix</vt:lpstr>
      <vt:lpstr>DNA - Chromosomes</vt:lpstr>
      <vt:lpstr>Nucelotides</vt:lpstr>
      <vt:lpstr>PowerPoint Presentation</vt:lpstr>
      <vt:lpstr>DNA</vt:lpstr>
      <vt:lpstr>Nucleotide Units</vt:lpstr>
      <vt:lpstr>PowerPoint Presentation</vt:lpstr>
      <vt:lpstr>PowerPoint Presentation</vt:lpstr>
      <vt:lpstr>PowerPoint Presentation</vt:lpstr>
      <vt:lpstr>So What’s the Point?</vt:lpstr>
      <vt:lpstr>In Human this time</vt:lpstr>
      <vt:lpstr>PowerPoint Presentation</vt:lpstr>
      <vt:lpstr>PowerPoint Presentation</vt:lpstr>
    </vt:vector>
  </TitlesOfParts>
  <Company>School District 45 (West Vancouver)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 PART A</dc:title>
  <dc:creator>Eran Earland</dc:creator>
  <cp:lastModifiedBy>Kimberly Hinds</cp:lastModifiedBy>
  <cp:revision>5</cp:revision>
  <dcterms:created xsi:type="dcterms:W3CDTF">2014-10-23T17:14:05Z</dcterms:created>
  <dcterms:modified xsi:type="dcterms:W3CDTF">2016-02-12T00:53:31Z</dcterms:modified>
</cp:coreProperties>
</file>