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5"/>
  </p:handoutMasterIdLst>
  <p:sldIdLst>
    <p:sldId id="264" r:id="rId2"/>
    <p:sldId id="265" r:id="rId3"/>
    <p:sldId id="266" r:id="rId4"/>
    <p:sldId id="267" r:id="rId5"/>
    <p:sldId id="256" r:id="rId6"/>
    <p:sldId id="257" r:id="rId7"/>
    <p:sldId id="258" r:id="rId8"/>
    <p:sldId id="259" r:id="rId9"/>
    <p:sldId id="269" r:id="rId10"/>
    <p:sldId id="262" r:id="rId11"/>
    <p:sldId id="268" r:id="rId12"/>
    <p:sldId id="263" r:id="rId13"/>
    <p:sldId id="261" r:id="rId1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E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7E518AA-9A73-405F-AF36-497731D59E92}" type="datetimeFigureOut">
              <a:rPr lang="en-CA" smtClean="0"/>
              <a:t>01/02/2016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DCBD16D-3CF4-4EFC-B02C-3A2F452081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9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917E45-75DD-49CF-AE05-FE61060B4376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ED3892-C5B3-4DE7-8A6E-FF36D84E3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https://uoitbio2013.files.wordpress.com/2013/02/tax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077200" cy="5998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first part of the scientific name is called the </a:t>
            </a:r>
            <a:r>
              <a:rPr lang="en-US" b="1" dirty="0"/>
              <a:t>genus</a:t>
            </a:r>
            <a:r>
              <a:rPr lang="en-US" dirty="0"/>
              <a:t> 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second part is called the </a:t>
            </a:r>
            <a:r>
              <a:rPr lang="en-US" b="1" dirty="0"/>
              <a:t>species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/>
              <a:t>A </a:t>
            </a:r>
            <a:r>
              <a:rPr lang="en-US" b="1" dirty="0"/>
              <a:t>genus</a:t>
            </a:r>
            <a:r>
              <a:rPr lang="en-US" dirty="0"/>
              <a:t> is a group of closely related species that look alike in many ways.</a:t>
            </a:r>
            <a:endParaRPr lang="en-CA" dirty="0"/>
          </a:p>
          <a:p>
            <a:pPr lvl="0"/>
            <a:r>
              <a:rPr lang="en-US" dirty="0"/>
              <a:t>A </a:t>
            </a:r>
            <a:r>
              <a:rPr lang="en-US" b="1" dirty="0"/>
              <a:t>species </a:t>
            </a:r>
            <a:r>
              <a:rPr lang="en-US" dirty="0"/>
              <a:t>is just one kind of organism that can interbreed with one another.</a:t>
            </a:r>
            <a:endParaRPr lang="en-CA" dirty="0"/>
          </a:p>
          <a:p>
            <a:pPr lvl="0"/>
            <a:endParaRPr lang="en-US" dirty="0" smtClean="0"/>
          </a:p>
          <a:p>
            <a:pPr lvl="0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47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4754" name="Picture 2" descr="tax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382000" cy="6336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RULES FOR WRITING SCIENTIFIC NAMES</a:t>
            </a:r>
            <a:endParaRPr lang="en-CA" b="1" u="sng" dirty="0"/>
          </a:p>
          <a:p>
            <a:r>
              <a:rPr lang="en-US" dirty="0"/>
              <a:t>1.  The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genus</a:t>
            </a:r>
            <a:r>
              <a:rPr lang="en-US" dirty="0"/>
              <a:t> is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always</a:t>
            </a:r>
            <a:r>
              <a:rPr lang="en-US" dirty="0"/>
              <a:t> capitalized, while the </a:t>
            </a:r>
            <a:r>
              <a:rPr lang="en-US" b="1" dirty="0">
                <a:solidFill>
                  <a:srgbClr val="32EE36"/>
                </a:solidFill>
              </a:rPr>
              <a:t>species</a:t>
            </a:r>
            <a:r>
              <a:rPr lang="en-US" dirty="0"/>
              <a:t> is </a:t>
            </a:r>
            <a:r>
              <a:rPr lang="en-US" b="1" dirty="0">
                <a:solidFill>
                  <a:srgbClr val="32EE36"/>
                </a:solidFill>
              </a:rPr>
              <a:t>not</a:t>
            </a:r>
            <a:r>
              <a:rPr lang="en-US" dirty="0">
                <a:solidFill>
                  <a:srgbClr val="32EE36"/>
                </a:solidFill>
              </a:rPr>
              <a:t>.</a:t>
            </a:r>
            <a:endParaRPr lang="en-CA" dirty="0">
              <a:solidFill>
                <a:srgbClr val="32EE36"/>
              </a:solidFill>
            </a:endParaRPr>
          </a:p>
          <a:p>
            <a:r>
              <a:rPr lang="en-US" dirty="0"/>
              <a:t>2.  The two names are either </a:t>
            </a:r>
            <a:r>
              <a:rPr lang="en-US" u="sng" dirty="0">
                <a:solidFill>
                  <a:srgbClr val="FF0000"/>
                </a:solidFill>
              </a:rPr>
              <a:t>underlined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separately </a:t>
            </a:r>
            <a:r>
              <a:rPr lang="en-US" dirty="0"/>
              <a:t>or in </a:t>
            </a:r>
            <a:r>
              <a:rPr lang="en-US" i="1" dirty="0">
                <a:solidFill>
                  <a:srgbClr val="FF0000"/>
                </a:solidFill>
              </a:rPr>
              <a:t>italics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CA" dirty="0">
                <a:ea typeface="Calibri"/>
                <a:cs typeface="Times New Roman"/>
              </a:rPr>
              <a:t>(</a:t>
            </a:r>
            <a:r>
              <a:rPr lang="en-CA" dirty="0" err="1">
                <a:ea typeface="Calibri"/>
                <a:cs typeface="Times New Roman"/>
              </a:rPr>
              <a:t>ie</a:t>
            </a:r>
            <a:r>
              <a:rPr lang="en-CA" dirty="0">
                <a:ea typeface="Calibri"/>
                <a:cs typeface="Times New Roman"/>
              </a:rPr>
              <a:t>) Humans      -  </a:t>
            </a:r>
            <a:r>
              <a:rPr lang="en-CA" i="1" dirty="0">
                <a:ea typeface="Calibri"/>
                <a:cs typeface="Times New Roman"/>
              </a:rPr>
              <a:t>Homo </a:t>
            </a:r>
            <a:r>
              <a:rPr lang="en-CA" i="1" dirty="0" err="1">
                <a:ea typeface="Calibri"/>
                <a:cs typeface="Times New Roman"/>
              </a:rPr>
              <a:t>sapien</a:t>
            </a:r>
            <a:endParaRPr lang="en-US" sz="1400" i="1" dirty="0">
              <a:ea typeface="Calibri"/>
              <a:cs typeface="Times New Roman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ea typeface="Calibri"/>
                <a:cs typeface="Times New Roman"/>
              </a:rPr>
              <a:t>          Red Maple -  </a:t>
            </a:r>
            <a:r>
              <a:rPr lang="en-CA" i="1" dirty="0">
                <a:ea typeface="Calibri"/>
                <a:cs typeface="Times New Roman"/>
              </a:rPr>
              <a:t>Acer rubrum</a:t>
            </a:r>
            <a:endParaRPr lang="en-US" sz="1400" i="1" dirty="0">
              <a:ea typeface="Calibri"/>
              <a:cs typeface="Times New Roman"/>
            </a:endParaRPr>
          </a:p>
          <a:p>
            <a:endParaRPr lang="en-CA" dirty="0"/>
          </a:p>
          <a:p>
            <a:r>
              <a:rPr lang="en-US" dirty="0"/>
              <a:t> 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64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3" y="685800"/>
            <a:ext cx="8458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https://uoitbio2013.files.wordpress.com/2013/02/tax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7770989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2530" name="Picture 2" descr="tax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8013617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3554" name="Picture 2" descr="https://uoitbio2013.files.wordpress.com/2013/02/tax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161378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CA" dirty="0">
                <a:ea typeface="Calibri"/>
                <a:cs typeface="Times New Roman"/>
              </a:rPr>
              <a:t>Everyday, people organize and group things to avoid confusion between objects, ideas, and events. These are forms of classification.</a:t>
            </a:r>
            <a:endParaRPr lang="en-US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CA" dirty="0">
                <a:ea typeface="Calibri"/>
                <a:cs typeface="Times New Roman"/>
              </a:rPr>
              <a:t>Life could become more difficult without classification systems. What would it be like trying to find a phone number in the directory without an alphabetical listing, or trying to find a house without street or house numbers?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Classification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3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CA" dirty="0">
                <a:ea typeface="Calibri"/>
                <a:cs typeface="Times New Roman"/>
              </a:rPr>
              <a:t>Classification is a major field of biology. The science of classifying organisms is called </a:t>
            </a:r>
            <a:r>
              <a:rPr lang="en-CA" dirty="0">
                <a:solidFill>
                  <a:srgbClr val="C00000"/>
                </a:solidFill>
                <a:ea typeface="Calibri"/>
                <a:cs typeface="Times New Roman"/>
              </a:rPr>
              <a:t>Taxonomy. </a:t>
            </a:r>
            <a:r>
              <a:rPr lang="en-CA" dirty="0">
                <a:ea typeface="Calibri"/>
                <a:cs typeface="Times New Roman"/>
              </a:rPr>
              <a:t>Scientists who work in this field are known as Taxonomists.</a:t>
            </a:r>
            <a:endParaRPr lang="en-US" sz="1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8194" name="Picture 2" descr="https://facinatingamazinganimals.files.wordpress.com/2012/03/levels_of_classific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0"/>
            <a:ext cx="3657600" cy="40115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941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477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CA" sz="4000" dirty="0">
                <a:solidFill>
                  <a:srgbClr val="32EE36"/>
                </a:solidFill>
                <a:ea typeface="Calibri"/>
                <a:cs typeface="Times New Roman"/>
              </a:rPr>
              <a:t>There are two main purposes for biological classification;</a:t>
            </a:r>
            <a:endParaRPr lang="en-US" sz="4000" dirty="0">
              <a:solidFill>
                <a:srgbClr val="32EE36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CA" dirty="0">
                <a:ea typeface="Calibri"/>
                <a:cs typeface="Times New Roman"/>
              </a:rPr>
              <a:t> Identifying organisms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CA" dirty="0">
                <a:ea typeface="Calibri"/>
                <a:cs typeface="Times New Roman"/>
              </a:rPr>
              <a:t>Providing  a basis for recognizing natural groupings of living things</a:t>
            </a:r>
            <a:r>
              <a:rPr lang="en-CA" dirty="0" smtClean="0">
                <a:ea typeface="Calibri"/>
                <a:cs typeface="Times New Roman"/>
              </a:rPr>
              <a:t>. </a:t>
            </a:r>
            <a:r>
              <a:rPr lang="en-US" dirty="0"/>
              <a:t>They place organisms into groups that have real biological meaning (i.e. share important traits</a:t>
            </a:r>
            <a:r>
              <a:rPr lang="en-US" dirty="0" smtClean="0"/>
              <a:t>).</a:t>
            </a:r>
            <a:endParaRPr lang="en-US" sz="14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CA" dirty="0">
                <a:ea typeface="Calibri"/>
                <a:cs typeface="Times New Roman"/>
              </a:rPr>
              <a:t> </a:t>
            </a: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CA" dirty="0">
                <a:ea typeface="Calibri"/>
                <a:cs typeface="Times New Roman"/>
              </a:rPr>
              <a:t>Classification systems are artificial. They are developed to aid in dealing with the diversity of life and representing relationships among organisms.</a:t>
            </a:r>
            <a:endParaRPr lang="en-US" sz="1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9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77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CA" sz="4400" dirty="0">
                <a:solidFill>
                  <a:srgbClr val="32EE36"/>
                </a:solidFill>
                <a:ea typeface="Calibri"/>
                <a:cs typeface="Times New Roman"/>
              </a:rPr>
              <a:t>Carolus Linnaeus</a:t>
            </a:r>
            <a:r>
              <a:rPr lang="en-CA" dirty="0">
                <a:solidFill>
                  <a:srgbClr val="32EE36"/>
                </a:solidFill>
                <a:ea typeface="Calibri"/>
                <a:cs typeface="Times New Roman"/>
              </a:rPr>
              <a:t> </a:t>
            </a:r>
            <a:r>
              <a:rPr lang="en-CA" dirty="0" smtClean="0">
                <a:ea typeface="Calibri"/>
                <a:cs typeface="Times New Roman"/>
              </a:rPr>
              <a:t>(1707-1778</a:t>
            </a:r>
            <a:r>
              <a:rPr lang="en-CA" dirty="0">
                <a:ea typeface="Calibri"/>
                <a:cs typeface="Times New Roman"/>
              </a:rPr>
              <a:t>) </a:t>
            </a:r>
            <a:endParaRPr lang="en-CA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CA" dirty="0" smtClean="0">
                <a:ea typeface="Calibri"/>
                <a:cs typeface="Times New Roman"/>
              </a:rPr>
              <a:t>was </a:t>
            </a:r>
            <a:r>
              <a:rPr lang="en-CA" dirty="0">
                <a:ea typeface="Calibri"/>
                <a:cs typeface="Times New Roman"/>
              </a:rPr>
              <a:t>credited with devising  the biological classification which is based on an organisms physical and structural features. The more features in common, the closer their relationship.</a:t>
            </a:r>
            <a:endParaRPr lang="en-US" sz="14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CA" dirty="0">
                <a:ea typeface="Calibri"/>
                <a:cs typeface="Times New Roman"/>
              </a:rPr>
              <a:t>The rules for assigning names to plants and animals was first used by Linnaeus and is called </a:t>
            </a:r>
            <a:r>
              <a:rPr lang="en-CA" dirty="0">
                <a:solidFill>
                  <a:srgbClr val="32EE36"/>
                </a:solidFill>
                <a:ea typeface="Calibri"/>
                <a:cs typeface="Times New Roman"/>
              </a:rPr>
              <a:t>binomial nomenclature</a:t>
            </a:r>
            <a:r>
              <a:rPr lang="en-CA" dirty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  <a:r>
              <a:rPr lang="en-CA" dirty="0">
                <a:ea typeface="Calibri"/>
                <a:cs typeface="Times New Roman"/>
              </a:rPr>
              <a:t>  For this system, each organism is given a two-part Latin name which is known as its </a:t>
            </a:r>
            <a:r>
              <a:rPr lang="en-CA" dirty="0">
                <a:solidFill>
                  <a:srgbClr val="C00000"/>
                </a:solidFill>
                <a:ea typeface="Calibri"/>
                <a:cs typeface="Times New Roman"/>
              </a:rPr>
              <a:t>scientific name.</a:t>
            </a:r>
            <a:endParaRPr lang="en-US" sz="14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4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5778" name="Picture 2" descr="tax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8101383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274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Constantia</vt:lpstr>
      <vt:lpstr>Symbol</vt:lpstr>
      <vt:lpstr>Times New Roman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District #36 (Surrey)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</dc:title>
  <dc:creator>John Sowerby</dc:creator>
  <cp:lastModifiedBy>Kimberly Hinds</cp:lastModifiedBy>
  <cp:revision>9</cp:revision>
  <cp:lastPrinted>2016-02-01T23:57:13Z</cp:lastPrinted>
  <dcterms:created xsi:type="dcterms:W3CDTF">2012-06-21T20:02:47Z</dcterms:created>
  <dcterms:modified xsi:type="dcterms:W3CDTF">2016-02-01T23:57:20Z</dcterms:modified>
</cp:coreProperties>
</file>