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3" r:id="rId2"/>
  </p:sldMasterIdLst>
  <p:notesMasterIdLst>
    <p:notesMasterId r:id="rId22"/>
  </p:notesMasterIdLst>
  <p:sldIdLst>
    <p:sldId id="257" r:id="rId3"/>
    <p:sldId id="271" r:id="rId4"/>
    <p:sldId id="261" r:id="rId5"/>
    <p:sldId id="281" r:id="rId6"/>
    <p:sldId id="282" r:id="rId7"/>
    <p:sldId id="264" r:id="rId8"/>
    <p:sldId id="265" r:id="rId9"/>
    <p:sldId id="266" r:id="rId10"/>
    <p:sldId id="272" r:id="rId11"/>
    <p:sldId id="273" r:id="rId12"/>
    <p:sldId id="283" r:id="rId13"/>
    <p:sldId id="284" r:id="rId14"/>
    <p:sldId id="275" r:id="rId15"/>
    <p:sldId id="276" r:id="rId16"/>
    <p:sldId id="285" r:id="rId17"/>
    <p:sldId id="287" r:id="rId18"/>
    <p:sldId id="288" r:id="rId19"/>
    <p:sldId id="28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7EE53-CD20-4CF3-9A75-C2C4E152E175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E5A6F-1A32-43EA-9EEB-1D5FE0DED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1E96B-FE2B-4CB5-84A4-02D6C1A5F1D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99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8884-AD3A-4D7F-98A4-D35B2A1BC38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50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310B-6AB4-4DA6-9600-90F5355B7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0F15F-6230-4588-A8FF-CE27383A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41648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800"/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800"/>
            </a:lvl4pPr>
            <a:lvl5pPr>
              <a:lnSpc>
                <a:spcPct val="90000"/>
              </a:lnSpc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830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14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5494327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41648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800"/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800"/>
            </a:lvl4pPr>
            <a:lvl5pPr>
              <a:lnSpc>
                <a:spcPct val="90000"/>
              </a:lnSpc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905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911726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800"/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800"/>
            </a:lvl4pPr>
            <a:lvl5pPr>
              <a:lnSpc>
                <a:spcPct val="90000"/>
              </a:lnSpc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686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05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203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145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940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8108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B8B7E6-CC7A-4B7B-A216-8D7D21DCE87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A58C2B-20D4-4958-9310-400D4036B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  <p:sldLayoutId id="2147483763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1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ibgNGe4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Replication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Mutations (continued)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usually changes in one or more DNA nucleotides or an alteration in the sequence of nucleotides </a:t>
            </a:r>
          </a:p>
          <a:p>
            <a:pPr>
              <a:defRPr/>
            </a:pPr>
            <a:r>
              <a:rPr lang="en-US" sz="2800"/>
              <a:t>results in incorrect transcription and translation</a:t>
            </a:r>
          </a:p>
          <a:p>
            <a:pPr>
              <a:defRPr/>
            </a:pPr>
            <a:r>
              <a:rPr lang="en-US" sz="2800"/>
              <a:t>resulting polypeptide may be non functioning</a:t>
            </a:r>
          </a:p>
          <a:p>
            <a:pPr>
              <a:defRPr/>
            </a:pPr>
            <a:r>
              <a:rPr lang="en-US" sz="2800"/>
              <a:t>affects protein functioning and can have a drastic effect on the normal functioning of the body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Based on the change:</a:t>
            </a:r>
          </a:p>
          <a:p>
            <a:pPr lvl="1"/>
            <a:r>
              <a:rPr lang="en-CA" dirty="0"/>
              <a:t>Point Mutation</a:t>
            </a:r>
          </a:p>
          <a:p>
            <a:pPr lvl="1"/>
            <a:r>
              <a:rPr lang="en-CA" dirty="0"/>
              <a:t>Frame-Shift Mutation</a:t>
            </a:r>
          </a:p>
          <a:p>
            <a:pPr lvl="1"/>
            <a:endParaRPr lang="en-CA" dirty="0"/>
          </a:p>
          <a:p>
            <a:r>
              <a:rPr lang="en-CA" dirty="0"/>
              <a:t>Based on the location:</a:t>
            </a:r>
          </a:p>
          <a:p>
            <a:pPr lvl="1"/>
            <a:r>
              <a:rPr lang="en-CA" dirty="0"/>
              <a:t>Somatic Mutation</a:t>
            </a:r>
          </a:p>
          <a:p>
            <a:pPr lvl="1"/>
            <a:r>
              <a:rPr lang="en-CA" dirty="0"/>
              <a:t>Germinal Mutation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46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Change one base pair for another </a:t>
            </a:r>
            <a:endParaRPr lang="en-CA" dirty="0" smtClean="0"/>
          </a:p>
          <a:p>
            <a:r>
              <a:rPr lang="en-US" dirty="0"/>
              <a:t>also called </a:t>
            </a:r>
            <a:r>
              <a:rPr lang="en-US" b="1" dirty="0">
                <a:solidFill>
                  <a:schemeClr val="accent2"/>
                </a:solidFill>
              </a:rPr>
              <a:t>SUBSTITUTION</a:t>
            </a:r>
            <a:r>
              <a:rPr lang="en-US" dirty="0"/>
              <a:t> mutations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Example:</a:t>
            </a:r>
          </a:p>
          <a:p>
            <a:pPr lvl="1"/>
            <a:r>
              <a:rPr lang="en-CA" dirty="0"/>
              <a:t>THE BIG DOG BIT </a:t>
            </a:r>
            <a:r>
              <a:rPr lang="en-CA" b="1" u="sng" dirty="0"/>
              <a:t>T</a:t>
            </a:r>
            <a:r>
              <a:rPr lang="en-CA" dirty="0"/>
              <a:t>ED AND RAN OFF...</a:t>
            </a:r>
          </a:p>
          <a:p>
            <a:pPr lvl="1"/>
            <a:r>
              <a:rPr lang="en-CA" dirty="0"/>
              <a:t>THE BIG DOG BIT </a:t>
            </a:r>
            <a:r>
              <a:rPr lang="en-CA" b="1" u="sng" dirty="0"/>
              <a:t>B</a:t>
            </a:r>
            <a:r>
              <a:rPr lang="en-CA" dirty="0"/>
              <a:t>ED AND RAN OFF...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11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Point Mutations (effects)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may have no effect </a:t>
            </a:r>
          </a:p>
          <a:p>
            <a:pPr algn="ctr">
              <a:buFontTx/>
              <a:buNone/>
              <a:defRPr/>
            </a:pPr>
            <a:r>
              <a:rPr lang="en-US" sz="2800" b="1">
                <a:solidFill>
                  <a:schemeClr val="accent2"/>
                </a:solidFill>
              </a:rPr>
              <a:t>GAT </a:t>
            </a:r>
            <a:r>
              <a:rPr lang="en-US" sz="2800" b="1">
                <a:solidFill>
                  <a:schemeClr val="accent2"/>
                </a:solidFill>
                <a:sym typeface="Wingdings" pitchFamily="2" charset="2"/>
              </a:rPr>
              <a:t> GAC – both code for leucine</a:t>
            </a:r>
          </a:p>
          <a:p>
            <a:pPr>
              <a:defRPr/>
            </a:pPr>
            <a:r>
              <a:rPr lang="en-US" sz="2800">
                <a:sym typeface="Wingdings" pitchFamily="2" charset="2"/>
              </a:rPr>
              <a:t>may result in  a new amino acid in the polypeptide chain </a:t>
            </a:r>
          </a:p>
          <a:p>
            <a:pPr algn="ctr">
              <a:buFontTx/>
              <a:buNone/>
              <a:defRPr/>
            </a:pPr>
            <a:r>
              <a:rPr lang="en-US" sz="2800" b="1">
                <a:solidFill>
                  <a:schemeClr val="accent2"/>
                </a:solidFill>
                <a:sym typeface="Wingdings" pitchFamily="2" charset="2"/>
              </a:rPr>
              <a:t>CTT  CAT – valine replaces glutamate</a:t>
            </a:r>
          </a:p>
          <a:p>
            <a:pPr algn="ctr">
              <a:buFontTx/>
              <a:buNone/>
              <a:defRPr/>
            </a:pPr>
            <a:r>
              <a:rPr lang="en-US" sz="2800" b="1">
                <a:solidFill>
                  <a:schemeClr val="accent2"/>
                </a:solidFill>
                <a:sym typeface="Wingdings" pitchFamily="2" charset="2"/>
              </a:rPr>
              <a:t>(sickle cell anemia)</a:t>
            </a:r>
          </a:p>
          <a:p>
            <a:pPr>
              <a:defRPr/>
            </a:pPr>
            <a:r>
              <a:rPr lang="en-US" sz="2800"/>
              <a:t>may result in a premature end to the polypeptide chain</a:t>
            </a:r>
          </a:p>
          <a:p>
            <a:pPr algn="ctr">
              <a:buFontTx/>
              <a:buNone/>
              <a:defRPr/>
            </a:pPr>
            <a:r>
              <a:rPr lang="en-US" sz="2800" b="1">
                <a:solidFill>
                  <a:schemeClr val="accent2"/>
                </a:solidFill>
              </a:rPr>
              <a:t>AGT </a:t>
            </a:r>
            <a:r>
              <a:rPr lang="en-US" sz="2800" b="1">
                <a:solidFill>
                  <a:schemeClr val="accent2"/>
                </a:solidFill>
                <a:sym typeface="Wingdings" pitchFamily="2" charset="2"/>
              </a:rPr>
              <a:t> ATT – serine replaced by STOP</a:t>
            </a:r>
            <a:endParaRPr 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ickle cel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5888"/>
            <a:ext cx="8305800" cy="64373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Frameshift mutations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Add or delete a base; everything is shifted </a:t>
            </a:r>
            <a:r>
              <a:rPr lang="en-CA" dirty="0" smtClean="0"/>
              <a:t>over</a:t>
            </a:r>
          </a:p>
          <a:p>
            <a:pPr>
              <a:defRPr/>
            </a:pPr>
            <a:r>
              <a:rPr lang="en-US" dirty="0"/>
              <a:t>results in change to all codons after mutation</a:t>
            </a:r>
          </a:p>
          <a:p>
            <a:pPr>
              <a:defRPr/>
            </a:pPr>
            <a:r>
              <a:rPr lang="en-US" dirty="0"/>
              <a:t>results in nonfunctional protein/enzyme due to altered codon sequence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Example (addition):</a:t>
            </a:r>
          </a:p>
          <a:p>
            <a:r>
              <a:rPr lang="en-CA" dirty="0"/>
              <a:t>THE BIG DOG BIT TED AND RAN OFF...</a:t>
            </a:r>
          </a:p>
          <a:p>
            <a:r>
              <a:rPr lang="en-CA" dirty="0"/>
              <a:t>THE BIG DOG BIT </a:t>
            </a:r>
            <a:r>
              <a:rPr lang="en-CA" b="1" u="sng" dirty="0"/>
              <a:t>A</a:t>
            </a:r>
            <a:r>
              <a:rPr lang="en-CA" dirty="0"/>
              <a:t>TE DAN DRA NOF...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Example (deletion):</a:t>
            </a:r>
          </a:p>
          <a:p>
            <a:r>
              <a:rPr lang="en-CA" dirty="0"/>
              <a:t>THE BIG </a:t>
            </a:r>
            <a:r>
              <a:rPr lang="en-CA" b="1" u="sng" dirty="0"/>
              <a:t>D</a:t>
            </a:r>
            <a:r>
              <a:rPr lang="en-CA" dirty="0"/>
              <a:t>OG BIT TED AND RAN OFF...</a:t>
            </a:r>
          </a:p>
          <a:p>
            <a:r>
              <a:rPr lang="en-CA" dirty="0"/>
              <a:t>THE BIG OGB ITT EDA NDR ANO FF...</a:t>
            </a:r>
          </a:p>
        </p:txBody>
      </p:sp>
    </p:spTree>
    <p:extLst>
      <p:ext uri="{BB962C8B-B14F-4D97-AF65-F5344CB8AC3E}">
        <p14:creationId xmlns:p14="http://schemas.microsoft.com/office/powerpoint/2010/main" val="293183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Location of Mutation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716253"/>
            <a:ext cx="4114800" cy="387798"/>
          </a:xfrm>
        </p:spPr>
        <p:txBody>
          <a:bodyPr/>
          <a:lstStyle/>
          <a:p>
            <a:r>
              <a:rPr lang="en-CA" sz="2800" u="sng" dirty="0" smtClean="0"/>
              <a:t>Somatic</a:t>
            </a:r>
            <a:endParaRPr lang="en-CA" sz="2800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861774"/>
          </a:xfrm>
        </p:spPr>
        <p:txBody>
          <a:bodyPr>
            <a:normAutofit fontScale="85000" lnSpcReduction="10000"/>
          </a:bodyPr>
          <a:lstStyle/>
          <a:p>
            <a:r>
              <a:rPr lang="en-CA" sz="2800" dirty="0" smtClean="0"/>
              <a:t>In Normal body cells</a:t>
            </a:r>
          </a:p>
          <a:p>
            <a:r>
              <a:rPr lang="en-CA" sz="2800" dirty="0" smtClean="0"/>
              <a:t>Not passed onto offspring</a:t>
            </a:r>
            <a:endParaRPr lang="en-CA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981" y="1716253"/>
            <a:ext cx="4117019" cy="387798"/>
          </a:xfrm>
        </p:spPr>
        <p:txBody>
          <a:bodyPr/>
          <a:lstStyle/>
          <a:p>
            <a:r>
              <a:rPr lang="en-CA" sz="2800" u="sng" dirty="0" smtClean="0"/>
              <a:t>Germinal</a:t>
            </a:r>
            <a:endParaRPr lang="en-CA" sz="2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637371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in “germ”/reproductive cells (eggs, sperm </a:t>
            </a:r>
            <a:r>
              <a:rPr lang="en-CA" sz="2800" dirty="0" err="1" smtClean="0"/>
              <a:t>etc</a:t>
            </a:r>
            <a:r>
              <a:rPr lang="en-CA" sz="2800" dirty="0" smtClean="0"/>
              <a:t>)</a:t>
            </a:r>
          </a:p>
          <a:p>
            <a:r>
              <a:rPr lang="en-CA" sz="2800" dirty="0" smtClean="0"/>
              <a:t>Can be passed onto next generation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982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Good/Bad/Ugly?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27558"/>
          </a:xfrm>
        </p:spPr>
        <p:txBody>
          <a:bodyPr/>
          <a:lstStyle/>
          <a:p>
            <a:r>
              <a:rPr lang="en-CA" dirty="0" smtClean="0"/>
              <a:t>DNA mutations are rare! </a:t>
            </a:r>
          </a:p>
          <a:p>
            <a:pPr lvl="1"/>
            <a:r>
              <a:rPr lang="en-CA" dirty="0" smtClean="0"/>
              <a:t>Molecules check base-pair match frequently</a:t>
            </a:r>
          </a:p>
          <a:p>
            <a:endParaRPr lang="en-CA" dirty="0"/>
          </a:p>
          <a:p>
            <a:r>
              <a:rPr lang="en-CA" dirty="0" smtClean="0"/>
              <a:t>Usually random changes are HARMFUL</a:t>
            </a:r>
          </a:p>
          <a:p>
            <a:pPr lvl="1"/>
            <a:r>
              <a:rPr lang="en-CA" dirty="0" smtClean="0"/>
              <a:t>May be fatal</a:t>
            </a:r>
          </a:p>
          <a:p>
            <a:pPr lvl="1"/>
            <a:r>
              <a:rPr lang="en-CA" dirty="0" smtClean="0"/>
              <a:t>Not passed on to  offspring</a:t>
            </a:r>
          </a:p>
          <a:p>
            <a:pPr lvl="1"/>
            <a:endParaRPr lang="en-CA" dirty="0"/>
          </a:p>
          <a:p>
            <a:r>
              <a:rPr lang="en-CA" dirty="0" smtClean="0"/>
              <a:t>Some changes are “SILENT”</a:t>
            </a:r>
          </a:p>
          <a:p>
            <a:pPr lvl="1"/>
            <a:r>
              <a:rPr lang="en-CA" dirty="0" smtClean="0"/>
              <a:t>overall trait/effect is still the same. </a:t>
            </a:r>
          </a:p>
          <a:p>
            <a:pPr lvl="1"/>
            <a:r>
              <a:rPr lang="en-CA" dirty="0" smtClean="0"/>
              <a:t>Only passed onto offspring if germinal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18709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Good/Bad/Ugly?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79606"/>
          </a:xfrm>
        </p:spPr>
        <p:txBody>
          <a:bodyPr>
            <a:normAutofit/>
          </a:bodyPr>
          <a:lstStyle/>
          <a:p>
            <a:r>
              <a:rPr lang="en-CA" dirty="0" smtClean="0"/>
              <a:t>Very rarely, a change might be BENEFICIAL</a:t>
            </a:r>
          </a:p>
          <a:p>
            <a:pPr lvl="1"/>
            <a:r>
              <a:rPr lang="en-CA" dirty="0" smtClean="0"/>
              <a:t>Might give them an advantage!</a:t>
            </a:r>
          </a:p>
          <a:p>
            <a:pPr lvl="1"/>
            <a:r>
              <a:rPr lang="en-CA" dirty="0"/>
              <a:t>Only passed onto offspring if germinal</a:t>
            </a:r>
          </a:p>
          <a:p>
            <a:pPr marL="517525" lvl="1" indent="0">
              <a:buNone/>
            </a:pPr>
            <a:endParaRPr lang="en-CA" dirty="0" smtClean="0"/>
          </a:p>
          <a:p>
            <a:pPr marL="517525" lvl="1" indent="0">
              <a:buNone/>
            </a:pPr>
            <a:endParaRPr lang="en-CA" dirty="0"/>
          </a:p>
          <a:p>
            <a:pPr marL="517525" lvl="1" indent="0">
              <a:buNone/>
            </a:pPr>
            <a:endParaRPr lang="en-CA" dirty="0" smtClean="0"/>
          </a:p>
          <a:p>
            <a:pPr marL="517525" lvl="1" indent="0">
              <a:buNone/>
            </a:pPr>
            <a:endParaRPr lang="en-CA" dirty="0"/>
          </a:p>
          <a:p>
            <a:pPr marL="517525" lvl="1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4" y="4572000"/>
            <a:ext cx="2924175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41" y="45243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66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Mutagens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a mutagen is defined as any agent that causes mutations in humans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there are 2 broad categories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1" u="sng">
                <a:solidFill>
                  <a:schemeClr val="accent2"/>
                </a:solidFill>
              </a:rPr>
              <a:t>High Energy Radiation</a:t>
            </a:r>
            <a:r>
              <a:rPr lang="en-US" sz="2400"/>
              <a:t>:  x-rays, gamma rays, UV light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1" u="sng">
                <a:solidFill>
                  <a:schemeClr val="accent2"/>
                </a:solidFill>
              </a:rPr>
              <a:t>Chemical Mutagens</a:t>
            </a:r>
            <a:r>
              <a:rPr lang="en-US" sz="2400"/>
              <a:t>:  benzenes, dioxins, some substances in cigarette smoke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/>
          </a:p>
        </p:txBody>
      </p:sp>
      <p:pic>
        <p:nvPicPr>
          <p:cNvPr id="37892" name="Picture 6" descr="radioacti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030254"/>
            <a:ext cx="1809750" cy="1733550"/>
          </a:xfrm>
          <a:noFill/>
        </p:spPr>
      </p:pic>
      <p:pic>
        <p:nvPicPr>
          <p:cNvPr id="37893" name="Picture 8" descr="toxic_landfi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9025" y="3938588"/>
            <a:ext cx="3536950" cy="218757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6394"/>
            <a:ext cx="270510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2732"/>
            <a:ext cx="2419350" cy="1246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thfriendship.com/images/b/9378/Genetic-code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324600" cy="583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latin typeface="Arial" charset="0"/>
              </a:rPr>
              <a:t>DNA is a self replicating molecule.  </a:t>
            </a:r>
          </a:p>
          <a:p>
            <a:pPr eaLnBrk="1" hangingPunct="1">
              <a:defRPr/>
            </a:pPr>
            <a:r>
              <a:rPr lang="en-CA" sz="2800" dirty="0" smtClean="0">
                <a:latin typeface="Arial" charset="0"/>
              </a:rPr>
              <a:t>This means it can make copies of itself.</a:t>
            </a: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sz="2400" dirty="0" smtClean="0">
                <a:latin typeface="Arial" charset="0"/>
              </a:rPr>
              <a:t>Process:</a:t>
            </a:r>
          </a:p>
          <a:p>
            <a:pPr lvl="0"/>
            <a:r>
              <a:rPr lang="en-US" dirty="0" smtClean="0"/>
              <a:t>1. DNA unzips (H bonds between bases break).</a:t>
            </a:r>
          </a:p>
          <a:p>
            <a:pPr lvl="0"/>
            <a:r>
              <a:rPr lang="en-US" dirty="0" smtClean="0"/>
              <a:t>2. New nucleotides bind to their complementary bases </a:t>
            </a:r>
          </a:p>
          <a:p>
            <a:pPr lvl="0"/>
            <a:r>
              <a:rPr lang="en-US" dirty="0" smtClean="0"/>
              <a:t>3. New sugar phosphate backbones form.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okresource.org/tok_classes/biobiobio/biomenu/dna_replication/DNA-20re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6573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e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228600"/>
            <a:ext cx="55165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Replication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Importance: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US" dirty="0" smtClean="0">
                <a:latin typeface="Arial" charset="0"/>
                <a:sym typeface="Wingdings" pitchFamily="2" charset="2"/>
              </a:rPr>
              <a:t>When cells divide, they need a full set of chromosomes.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US" dirty="0" smtClean="0">
                <a:latin typeface="Arial" charset="0"/>
              </a:rPr>
              <a:t>The DNA must be copied so that when mitosis occurs, there is a copy of DNA for each daughter cell.</a:t>
            </a:r>
          </a:p>
        </p:txBody>
      </p:sp>
      <p:pic>
        <p:nvPicPr>
          <p:cNvPr id="6146" name="Picture 2" descr="http://www.scq.ubc.ca/wp-content/cell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3267075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Replication Animation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DNA </a:t>
            </a:r>
            <a:r>
              <a:rPr lang="en-US" dirty="0" smtClean="0">
                <a:hlinkClick r:id="rId3"/>
              </a:rPr>
              <a:t>Replication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2:15-4:30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 Mutations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 Mutation:  any alteration in the code of a single gene or any change in its expression.</a:t>
            </a:r>
          </a:p>
          <a:p>
            <a:pPr>
              <a:defRPr/>
            </a:pPr>
            <a:r>
              <a:rPr lang="en-US"/>
              <a:t>mistakes during replication or environmental factors can cause a change in the genetic code</a:t>
            </a:r>
          </a:p>
          <a:p>
            <a:pPr>
              <a:defRPr/>
            </a:pPr>
            <a:r>
              <a:rPr lang="en-US"/>
              <a:t>effects may be positive or neutral but are usually NEGATIVE.</a:t>
            </a:r>
          </a:p>
        </p:txBody>
      </p:sp>
      <p:pic>
        <p:nvPicPr>
          <p:cNvPr id="4" name="Picture 4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81189"/>
            <a:ext cx="4594748" cy="253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ushed metal and curves - Green Blue Segoe_TP1028672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</TotalTime>
  <Words>510</Words>
  <Application>Microsoft Office PowerPoint</Application>
  <PresentationFormat>On-screen Show 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Wingdings 2</vt:lpstr>
      <vt:lpstr>Civic</vt:lpstr>
      <vt:lpstr>1_Brushed metal and curves - Green Blue Segoe_TP10286724</vt:lpstr>
      <vt:lpstr>DNA</vt:lpstr>
      <vt:lpstr>PowerPoint Presentation</vt:lpstr>
      <vt:lpstr>Replication</vt:lpstr>
      <vt:lpstr>Replication</vt:lpstr>
      <vt:lpstr>PowerPoint Presentation</vt:lpstr>
      <vt:lpstr>PowerPoint Presentation</vt:lpstr>
      <vt:lpstr>Replication</vt:lpstr>
      <vt:lpstr>Replication Animation</vt:lpstr>
      <vt:lpstr>Gene Mutations</vt:lpstr>
      <vt:lpstr>Mutations (continued)</vt:lpstr>
      <vt:lpstr>Types of Mutations</vt:lpstr>
      <vt:lpstr>Point Mutations</vt:lpstr>
      <vt:lpstr>Point Mutations (effects)</vt:lpstr>
      <vt:lpstr>PowerPoint Presentation</vt:lpstr>
      <vt:lpstr>Frameshift mutations</vt:lpstr>
      <vt:lpstr>Location of Mutation</vt:lpstr>
      <vt:lpstr>Good/Bad/Ugly?</vt:lpstr>
      <vt:lpstr>Good/Bad/Ugly?</vt:lpstr>
      <vt:lpstr>Mutagens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Protein Synthesis</dc:title>
  <dc:creator>js13875</dc:creator>
  <cp:lastModifiedBy>Kimberly Hinds</cp:lastModifiedBy>
  <cp:revision>15</cp:revision>
  <dcterms:created xsi:type="dcterms:W3CDTF">2012-10-09T22:10:43Z</dcterms:created>
  <dcterms:modified xsi:type="dcterms:W3CDTF">2016-02-16T19:25:01Z</dcterms:modified>
</cp:coreProperties>
</file>